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2" r:id="rId1"/>
  </p:sldMasterIdLst>
  <p:notesMasterIdLst>
    <p:notesMasterId r:id="rId62"/>
  </p:notesMasterIdLst>
  <p:sldIdLst>
    <p:sldId id="256" r:id="rId2"/>
    <p:sldId id="341" r:id="rId3"/>
    <p:sldId id="336" r:id="rId4"/>
    <p:sldId id="257" r:id="rId5"/>
    <p:sldId id="259" r:id="rId6"/>
    <p:sldId id="261" r:id="rId7"/>
    <p:sldId id="262" r:id="rId8"/>
    <p:sldId id="337" r:id="rId9"/>
    <p:sldId id="263" r:id="rId10"/>
    <p:sldId id="264" r:id="rId11"/>
    <p:sldId id="265" r:id="rId12"/>
    <p:sldId id="266" r:id="rId13"/>
    <p:sldId id="267" r:id="rId14"/>
    <p:sldId id="268" r:id="rId15"/>
    <p:sldId id="291" r:id="rId16"/>
    <p:sldId id="269" r:id="rId17"/>
    <p:sldId id="293" r:id="rId18"/>
    <p:sldId id="354" r:id="rId19"/>
    <p:sldId id="295" r:id="rId20"/>
    <p:sldId id="296" r:id="rId21"/>
    <p:sldId id="292" r:id="rId22"/>
    <p:sldId id="298" r:id="rId23"/>
    <p:sldId id="301" r:id="rId24"/>
    <p:sldId id="302" r:id="rId25"/>
    <p:sldId id="344" r:id="rId26"/>
    <p:sldId id="343" r:id="rId27"/>
    <p:sldId id="303" r:id="rId28"/>
    <p:sldId id="304" r:id="rId29"/>
    <p:sldId id="305" r:id="rId30"/>
    <p:sldId id="312" r:id="rId31"/>
    <p:sldId id="329" r:id="rId32"/>
    <p:sldId id="335" r:id="rId33"/>
    <p:sldId id="334" r:id="rId34"/>
    <p:sldId id="321" r:id="rId35"/>
    <p:sldId id="326" r:id="rId36"/>
    <p:sldId id="332" r:id="rId37"/>
    <p:sldId id="331" r:id="rId38"/>
    <p:sldId id="283" r:id="rId39"/>
    <p:sldId id="323" r:id="rId40"/>
    <p:sldId id="346" r:id="rId41"/>
    <p:sldId id="338" r:id="rId42"/>
    <p:sldId id="339" r:id="rId43"/>
    <p:sldId id="342" r:id="rId44"/>
    <p:sldId id="333" r:id="rId45"/>
    <p:sldId id="330" r:id="rId46"/>
    <p:sldId id="353" r:id="rId47"/>
    <p:sldId id="307" r:id="rId48"/>
    <p:sldId id="355" r:id="rId49"/>
    <p:sldId id="351" r:id="rId50"/>
    <p:sldId id="352" r:id="rId51"/>
    <p:sldId id="299" r:id="rId52"/>
    <p:sldId id="347" r:id="rId53"/>
    <p:sldId id="349" r:id="rId54"/>
    <p:sldId id="350" r:id="rId55"/>
    <p:sldId id="315" r:id="rId56"/>
    <p:sldId id="276" r:id="rId57"/>
    <p:sldId id="320" r:id="rId58"/>
    <p:sldId id="324" r:id="rId59"/>
    <p:sldId id="325" r:id="rId60"/>
    <p:sldId id="356" r:id="rId61"/>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C00"/>
    <a:srgbClr val="FF9300"/>
    <a:srgbClr val="008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87"/>
  </p:normalViewPr>
  <p:slideViewPr>
    <p:cSldViewPr snapToGrid="0">
      <p:cViewPr varScale="1">
        <p:scale>
          <a:sx n="104" d="100"/>
          <a:sy n="104" d="100"/>
        </p:scale>
        <p:origin x="896" y="208"/>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_rels/data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ata6.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svg"/><Relationship Id="rId1" Type="http://schemas.openxmlformats.org/officeDocument/2006/relationships/image" Target="../media/image45.png"/><Relationship Id="rId6" Type="http://schemas.openxmlformats.org/officeDocument/2006/relationships/image" Target="../media/image50.svg"/><Relationship Id="rId5" Type="http://schemas.openxmlformats.org/officeDocument/2006/relationships/image" Target="../media/image49.png"/><Relationship Id="rId10" Type="http://schemas.openxmlformats.org/officeDocument/2006/relationships/image" Target="../media/image54.svg"/><Relationship Id="rId4" Type="http://schemas.openxmlformats.org/officeDocument/2006/relationships/image" Target="../media/image48.svg"/><Relationship Id="rId9" Type="http://schemas.openxmlformats.org/officeDocument/2006/relationships/image" Target="../media/image53.png"/></Relationships>
</file>

<file path=ppt/diagrams/_rels/data7.xml.rels><?xml version="1.0" encoding="UTF-8" standalone="yes"?>
<Relationships xmlns="http://schemas.openxmlformats.org/package/2006/relationships"><Relationship Id="rId2" Type="http://schemas.openxmlformats.org/officeDocument/2006/relationships/hyperlink" Target="https://education.ec.europa.eu/es/focus-topics/improving-quality/inclusive-education?" TargetMode="External"/><Relationship Id="rId1" Type="http://schemas.openxmlformats.org/officeDocument/2006/relationships/hyperlink" Target="https://education.ec.europa.eu/es/education-levels/school-education/key-competences-and-basic-skills?" TargetMode="External"/></Relationships>
</file>

<file path=ppt/diagrams/_rels/data8.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60.png"/><Relationship Id="rId7" Type="http://schemas.openxmlformats.org/officeDocument/2006/relationships/image" Target="../media/image45.png"/><Relationship Id="rId2" Type="http://schemas.openxmlformats.org/officeDocument/2006/relationships/image" Target="../media/image50.svg"/><Relationship Id="rId1" Type="http://schemas.openxmlformats.org/officeDocument/2006/relationships/image" Target="../media/image49.png"/><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61.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rawing6.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svg"/><Relationship Id="rId1" Type="http://schemas.openxmlformats.org/officeDocument/2006/relationships/image" Target="../media/image45.png"/><Relationship Id="rId6" Type="http://schemas.openxmlformats.org/officeDocument/2006/relationships/image" Target="../media/image50.svg"/><Relationship Id="rId5" Type="http://schemas.openxmlformats.org/officeDocument/2006/relationships/image" Target="../media/image49.png"/><Relationship Id="rId10" Type="http://schemas.openxmlformats.org/officeDocument/2006/relationships/image" Target="../media/image54.svg"/><Relationship Id="rId4" Type="http://schemas.openxmlformats.org/officeDocument/2006/relationships/image" Target="../media/image48.svg"/><Relationship Id="rId9" Type="http://schemas.openxmlformats.org/officeDocument/2006/relationships/image" Target="../media/image53.png"/></Relationships>
</file>

<file path=ppt/diagrams/_rels/drawing7.xml.rels><?xml version="1.0" encoding="UTF-8" standalone="yes"?>
<Relationships xmlns="http://schemas.openxmlformats.org/package/2006/relationships"><Relationship Id="rId2" Type="http://schemas.openxmlformats.org/officeDocument/2006/relationships/hyperlink" Target="https://education.ec.europa.eu/es/focus-topics/improving-quality/inclusive-education?" TargetMode="External"/><Relationship Id="rId1" Type="http://schemas.openxmlformats.org/officeDocument/2006/relationships/hyperlink" Target="https://education.ec.europa.eu/es/education-levels/school-education/key-competences-and-basic-skills?" TargetMode="External"/></Relationships>
</file>

<file path=ppt/diagrams/_rels/drawing8.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60.png"/><Relationship Id="rId7" Type="http://schemas.openxmlformats.org/officeDocument/2006/relationships/image" Target="../media/image45.png"/><Relationship Id="rId2" Type="http://schemas.openxmlformats.org/officeDocument/2006/relationships/image" Target="../media/image50.svg"/><Relationship Id="rId1" Type="http://schemas.openxmlformats.org/officeDocument/2006/relationships/image" Target="../media/image49.png"/><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61.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7637DC6-A4D5-E14B-97A0-5DAF5B7A2495}"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s-ES"/>
        </a:p>
      </dgm:t>
    </dgm:pt>
    <dgm:pt modelId="{19570466-35F6-484D-BD39-B02620AD933A}">
      <dgm:prSet phldrT="[Texto]" custT="1"/>
      <dgm:spPr/>
      <dgm:t>
        <a:bodyPr/>
        <a:lstStyle/>
        <a:p>
          <a:pPr>
            <a:lnSpc>
              <a:spcPct val="100000"/>
            </a:lnSpc>
          </a:pPr>
          <a:r>
            <a:rPr lang="es-ES" sz="2000">
              <a:latin typeface="Bell MT" panose="02020503060305020303" pitchFamily="18" charset="77"/>
            </a:rPr>
            <a:t>En la LOGSE, no se diferencia –de forma específica– el tratamiento de los estudiantes de origen extranjero de otros que, por diversos factores, tienen dificultades de aprendizaje y que han de recibir una atención personalizada. </a:t>
          </a:r>
          <a:endParaRPr lang="es-ES" sz="2000"/>
        </a:p>
      </dgm:t>
    </dgm:pt>
    <dgm:pt modelId="{67E2D457-B3D3-5D4A-9B4B-5EB407624A82}" type="parTrans" cxnId="{1331DBBD-C6E5-3040-8930-7C5D76EE00F9}">
      <dgm:prSet/>
      <dgm:spPr/>
      <dgm:t>
        <a:bodyPr/>
        <a:lstStyle/>
        <a:p>
          <a:endParaRPr lang="es-ES"/>
        </a:p>
      </dgm:t>
    </dgm:pt>
    <dgm:pt modelId="{DADB1EC7-6E19-A04C-B614-BC059235418F}" type="sibTrans" cxnId="{1331DBBD-C6E5-3040-8930-7C5D76EE00F9}">
      <dgm:prSet/>
      <dgm:spPr/>
      <dgm:t>
        <a:bodyPr/>
        <a:lstStyle/>
        <a:p>
          <a:endParaRPr lang="es-ES"/>
        </a:p>
      </dgm:t>
    </dgm:pt>
    <dgm:pt modelId="{D927BDF9-B383-174B-85C4-857A0947F395}">
      <dgm:prSet phldrT="[Texto]" custT="1"/>
      <dgm:spPr/>
      <dgm:t>
        <a:bodyPr/>
        <a:lstStyle/>
        <a:p>
          <a:pPr>
            <a:lnSpc>
              <a:spcPct val="100000"/>
            </a:lnSpc>
          </a:pPr>
          <a:r>
            <a:rPr lang="es-ES" sz="2000">
              <a:latin typeface="Bell MT" panose="02020503060305020303" pitchFamily="18" charset="77"/>
            </a:rPr>
            <a:t>Es necesario tener en cuenta que la LOGSE se redactara antes del espectacular crecimiento de la inmigración de origen extranjero y también es conveniente recordar que en aquellos momentos la mayor preocupación educativa tenía que ver con la atención a estudiantes con necedades educativas especiales. </a:t>
          </a:r>
          <a:endParaRPr lang="es-ES" sz="2000"/>
        </a:p>
      </dgm:t>
    </dgm:pt>
    <dgm:pt modelId="{79B8DF99-39AA-3344-A92A-D41F90B7BE14}" type="parTrans" cxnId="{52F7E5DE-35A9-A04A-B434-54A0E5F09443}">
      <dgm:prSet/>
      <dgm:spPr/>
      <dgm:t>
        <a:bodyPr/>
        <a:lstStyle/>
        <a:p>
          <a:endParaRPr lang="es-ES"/>
        </a:p>
      </dgm:t>
    </dgm:pt>
    <dgm:pt modelId="{1DA91371-7231-6046-9AB0-637077004A04}" type="sibTrans" cxnId="{52F7E5DE-35A9-A04A-B434-54A0E5F09443}">
      <dgm:prSet/>
      <dgm:spPr/>
      <dgm:t>
        <a:bodyPr/>
        <a:lstStyle/>
        <a:p>
          <a:endParaRPr lang="es-ES"/>
        </a:p>
      </dgm:t>
    </dgm:pt>
    <dgm:pt modelId="{3E177D27-051C-4743-950A-B12DF20D4D96}">
      <dgm:prSet custT="1"/>
      <dgm:spPr/>
      <dgm:t>
        <a:bodyPr/>
        <a:lstStyle/>
        <a:p>
          <a:pPr>
            <a:lnSpc>
              <a:spcPct val="100000"/>
            </a:lnSpc>
          </a:pPr>
          <a:r>
            <a:rPr lang="es-ES" sz="2000" dirty="0">
              <a:latin typeface="Bell MT" panose="02020503060305020303" pitchFamily="18" charset="77"/>
            </a:rPr>
            <a:t>Lo que, si resalta, en su preámbulo, es la importancia que se le concede a la educación para avanzar en la lucha contra la discriminación y desigualdad por cualquier tipo de razón (raza, sexo, clase social, etc.).</a:t>
          </a:r>
        </a:p>
      </dgm:t>
    </dgm:pt>
    <dgm:pt modelId="{64A60443-8190-EC44-8438-295739C2969B}" type="parTrans" cxnId="{ED3CBEBE-F284-8843-9CCE-000197C80FF0}">
      <dgm:prSet/>
      <dgm:spPr/>
      <dgm:t>
        <a:bodyPr/>
        <a:lstStyle/>
        <a:p>
          <a:endParaRPr lang="es-ES"/>
        </a:p>
      </dgm:t>
    </dgm:pt>
    <dgm:pt modelId="{472DF6DF-5435-5E42-8A77-E2888E4F98AE}" type="sibTrans" cxnId="{ED3CBEBE-F284-8843-9CCE-000197C80FF0}">
      <dgm:prSet/>
      <dgm:spPr/>
      <dgm:t>
        <a:bodyPr/>
        <a:lstStyle/>
        <a:p>
          <a:endParaRPr lang="es-ES"/>
        </a:p>
      </dgm:t>
    </dgm:pt>
    <dgm:pt modelId="{BAD94191-03A8-4BCD-B263-1662CF4A788F}" type="pres">
      <dgm:prSet presAssocID="{27637DC6-A4D5-E14B-97A0-5DAF5B7A2495}" presName="root" presStyleCnt="0">
        <dgm:presLayoutVars>
          <dgm:dir/>
          <dgm:resizeHandles val="exact"/>
        </dgm:presLayoutVars>
      </dgm:prSet>
      <dgm:spPr/>
    </dgm:pt>
    <dgm:pt modelId="{5AB0551D-2CD0-41B7-938C-DB8905E6CC96}" type="pres">
      <dgm:prSet presAssocID="{19570466-35F6-484D-BD39-B02620AD933A}" presName="compNode" presStyleCnt="0"/>
      <dgm:spPr/>
    </dgm:pt>
    <dgm:pt modelId="{5A94B3AF-C862-4D6D-810A-13D85919BB1E}" type="pres">
      <dgm:prSet presAssocID="{19570466-35F6-484D-BD39-B02620AD933A}" presName="bgRect" presStyleLbl="bgShp" presStyleIdx="0" presStyleCnt="3"/>
      <dgm:spPr/>
    </dgm:pt>
    <dgm:pt modelId="{DD23B6CE-93E0-4CA5-9884-3F3FBCCF78E1}" type="pres">
      <dgm:prSet presAssocID="{19570466-35F6-484D-BD39-B02620AD933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Aula de clases"/>
        </a:ext>
      </dgm:extLst>
    </dgm:pt>
    <dgm:pt modelId="{CF6A891F-A992-4C03-AE44-6DEC2AF3A226}" type="pres">
      <dgm:prSet presAssocID="{19570466-35F6-484D-BD39-B02620AD933A}" presName="spaceRect" presStyleCnt="0"/>
      <dgm:spPr/>
    </dgm:pt>
    <dgm:pt modelId="{2981192C-4BC9-4951-91C0-136205F61A2F}" type="pres">
      <dgm:prSet presAssocID="{19570466-35F6-484D-BD39-B02620AD933A}" presName="parTx" presStyleLbl="revTx" presStyleIdx="0" presStyleCnt="3">
        <dgm:presLayoutVars>
          <dgm:chMax val="0"/>
          <dgm:chPref val="0"/>
        </dgm:presLayoutVars>
      </dgm:prSet>
      <dgm:spPr/>
    </dgm:pt>
    <dgm:pt modelId="{757D8023-FC9E-462A-82BD-403DA80DC3FE}" type="pres">
      <dgm:prSet presAssocID="{DADB1EC7-6E19-A04C-B614-BC059235418F}" presName="sibTrans" presStyleCnt="0"/>
      <dgm:spPr/>
    </dgm:pt>
    <dgm:pt modelId="{E618C821-F8C9-4151-9AA1-B5ACE7EACCBD}" type="pres">
      <dgm:prSet presAssocID="{3E177D27-051C-4743-950A-B12DF20D4D96}" presName="compNode" presStyleCnt="0"/>
      <dgm:spPr/>
    </dgm:pt>
    <dgm:pt modelId="{879D3F2E-5F29-4986-BC7D-D9028D796AAC}" type="pres">
      <dgm:prSet presAssocID="{3E177D27-051C-4743-950A-B12DF20D4D96}" presName="bgRect" presStyleLbl="bgShp" presStyleIdx="1" presStyleCnt="3"/>
      <dgm:spPr/>
    </dgm:pt>
    <dgm:pt modelId="{DE55024D-DDC5-48BD-8BEA-A899AE1BC576}" type="pres">
      <dgm:prSet presAssocID="{3E177D27-051C-4743-950A-B12DF20D4D96}"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ar Graph with Downward Trend"/>
        </a:ext>
      </dgm:extLst>
    </dgm:pt>
    <dgm:pt modelId="{14E6F5EE-1AD9-4322-880D-10DC042A3C78}" type="pres">
      <dgm:prSet presAssocID="{3E177D27-051C-4743-950A-B12DF20D4D96}" presName="spaceRect" presStyleCnt="0"/>
      <dgm:spPr/>
    </dgm:pt>
    <dgm:pt modelId="{6FB6CEEA-64A6-4215-88B0-AB7E3E988824}" type="pres">
      <dgm:prSet presAssocID="{3E177D27-051C-4743-950A-B12DF20D4D96}" presName="parTx" presStyleLbl="revTx" presStyleIdx="1" presStyleCnt="3">
        <dgm:presLayoutVars>
          <dgm:chMax val="0"/>
          <dgm:chPref val="0"/>
        </dgm:presLayoutVars>
      </dgm:prSet>
      <dgm:spPr/>
    </dgm:pt>
    <dgm:pt modelId="{89F38E22-0D0E-48C9-9806-7043C892CEA6}" type="pres">
      <dgm:prSet presAssocID="{472DF6DF-5435-5E42-8A77-E2888E4F98AE}" presName="sibTrans" presStyleCnt="0"/>
      <dgm:spPr/>
    </dgm:pt>
    <dgm:pt modelId="{908CBC12-2FC3-4E47-A3FE-2EDEC0E6B939}" type="pres">
      <dgm:prSet presAssocID="{D927BDF9-B383-174B-85C4-857A0947F395}" presName="compNode" presStyleCnt="0"/>
      <dgm:spPr/>
    </dgm:pt>
    <dgm:pt modelId="{C6100A45-350F-4511-AE29-331D4A252A59}" type="pres">
      <dgm:prSet presAssocID="{D927BDF9-B383-174B-85C4-857A0947F395}" presName="bgRect" presStyleLbl="bgShp" presStyleIdx="2" presStyleCnt="3"/>
      <dgm:spPr/>
    </dgm:pt>
    <dgm:pt modelId="{BB1CCD9F-21AC-4513-935C-79826896FE9C}" type="pres">
      <dgm:prSet presAssocID="{D927BDF9-B383-174B-85C4-857A0947F39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omillas"/>
        </a:ext>
      </dgm:extLst>
    </dgm:pt>
    <dgm:pt modelId="{F87F7B56-4530-4203-9222-F3765FF43C51}" type="pres">
      <dgm:prSet presAssocID="{D927BDF9-B383-174B-85C4-857A0947F395}" presName="spaceRect" presStyleCnt="0"/>
      <dgm:spPr/>
    </dgm:pt>
    <dgm:pt modelId="{BDB810AD-95F4-4A92-96ED-AC635F7F90DC}" type="pres">
      <dgm:prSet presAssocID="{D927BDF9-B383-174B-85C4-857A0947F395}" presName="parTx" presStyleLbl="revTx" presStyleIdx="2" presStyleCnt="3">
        <dgm:presLayoutVars>
          <dgm:chMax val="0"/>
          <dgm:chPref val="0"/>
        </dgm:presLayoutVars>
      </dgm:prSet>
      <dgm:spPr/>
    </dgm:pt>
  </dgm:ptLst>
  <dgm:cxnLst>
    <dgm:cxn modelId="{366E8814-77B8-934C-A100-F041CA6CDCD8}" type="presOf" srcId="{19570466-35F6-484D-BD39-B02620AD933A}" destId="{2981192C-4BC9-4951-91C0-136205F61A2F}" srcOrd="0" destOrd="0" presId="urn:microsoft.com/office/officeart/2018/2/layout/IconVerticalSolidList"/>
    <dgm:cxn modelId="{041E2D56-D501-C94D-84AE-FF610D0CC1EC}" type="presOf" srcId="{D927BDF9-B383-174B-85C4-857A0947F395}" destId="{BDB810AD-95F4-4A92-96ED-AC635F7F90DC}" srcOrd="0" destOrd="0" presId="urn:microsoft.com/office/officeart/2018/2/layout/IconVerticalSolidList"/>
    <dgm:cxn modelId="{D0CDC262-0753-614F-BC03-78C927F659C8}" type="presOf" srcId="{3E177D27-051C-4743-950A-B12DF20D4D96}" destId="{6FB6CEEA-64A6-4215-88B0-AB7E3E988824}" srcOrd="0" destOrd="0" presId="urn:microsoft.com/office/officeart/2018/2/layout/IconVerticalSolidList"/>
    <dgm:cxn modelId="{01E2EC6A-5910-3E4D-89CB-B18EFBEC8804}" type="presOf" srcId="{27637DC6-A4D5-E14B-97A0-5DAF5B7A2495}" destId="{BAD94191-03A8-4BCD-B263-1662CF4A788F}" srcOrd="0" destOrd="0" presId="urn:microsoft.com/office/officeart/2018/2/layout/IconVerticalSolidList"/>
    <dgm:cxn modelId="{1331DBBD-C6E5-3040-8930-7C5D76EE00F9}" srcId="{27637DC6-A4D5-E14B-97A0-5DAF5B7A2495}" destId="{19570466-35F6-484D-BD39-B02620AD933A}" srcOrd="0" destOrd="0" parTransId="{67E2D457-B3D3-5D4A-9B4B-5EB407624A82}" sibTransId="{DADB1EC7-6E19-A04C-B614-BC059235418F}"/>
    <dgm:cxn modelId="{ED3CBEBE-F284-8843-9CCE-000197C80FF0}" srcId="{27637DC6-A4D5-E14B-97A0-5DAF5B7A2495}" destId="{3E177D27-051C-4743-950A-B12DF20D4D96}" srcOrd="1" destOrd="0" parTransId="{64A60443-8190-EC44-8438-295739C2969B}" sibTransId="{472DF6DF-5435-5E42-8A77-E2888E4F98AE}"/>
    <dgm:cxn modelId="{52F7E5DE-35A9-A04A-B434-54A0E5F09443}" srcId="{27637DC6-A4D5-E14B-97A0-5DAF5B7A2495}" destId="{D927BDF9-B383-174B-85C4-857A0947F395}" srcOrd="2" destOrd="0" parTransId="{79B8DF99-39AA-3344-A92A-D41F90B7BE14}" sibTransId="{1DA91371-7231-6046-9AB0-637077004A04}"/>
    <dgm:cxn modelId="{04B0DDEA-392C-834B-84B5-99CF4EAB907C}" type="presParOf" srcId="{BAD94191-03A8-4BCD-B263-1662CF4A788F}" destId="{5AB0551D-2CD0-41B7-938C-DB8905E6CC96}" srcOrd="0" destOrd="0" presId="urn:microsoft.com/office/officeart/2018/2/layout/IconVerticalSolidList"/>
    <dgm:cxn modelId="{1227768C-DB1B-1844-A228-F84FDF00F885}" type="presParOf" srcId="{5AB0551D-2CD0-41B7-938C-DB8905E6CC96}" destId="{5A94B3AF-C862-4D6D-810A-13D85919BB1E}" srcOrd="0" destOrd="0" presId="urn:microsoft.com/office/officeart/2018/2/layout/IconVerticalSolidList"/>
    <dgm:cxn modelId="{B4D88001-4EB0-3141-B638-493771E04B58}" type="presParOf" srcId="{5AB0551D-2CD0-41B7-938C-DB8905E6CC96}" destId="{DD23B6CE-93E0-4CA5-9884-3F3FBCCF78E1}" srcOrd="1" destOrd="0" presId="urn:microsoft.com/office/officeart/2018/2/layout/IconVerticalSolidList"/>
    <dgm:cxn modelId="{7CB09F77-2796-7843-8E02-706AFBCE8FA8}" type="presParOf" srcId="{5AB0551D-2CD0-41B7-938C-DB8905E6CC96}" destId="{CF6A891F-A992-4C03-AE44-6DEC2AF3A226}" srcOrd="2" destOrd="0" presId="urn:microsoft.com/office/officeart/2018/2/layout/IconVerticalSolidList"/>
    <dgm:cxn modelId="{1C6B6874-4460-5642-B490-E7A1A28BDE22}" type="presParOf" srcId="{5AB0551D-2CD0-41B7-938C-DB8905E6CC96}" destId="{2981192C-4BC9-4951-91C0-136205F61A2F}" srcOrd="3" destOrd="0" presId="urn:microsoft.com/office/officeart/2018/2/layout/IconVerticalSolidList"/>
    <dgm:cxn modelId="{2B71AAEC-C092-2240-919F-0928F0883622}" type="presParOf" srcId="{BAD94191-03A8-4BCD-B263-1662CF4A788F}" destId="{757D8023-FC9E-462A-82BD-403DA80DC3FE}" srcOrd="1" destOrd="0" presId="urn:microsoft.com/office/officeart/2018/2/layout/IconVerticalSolidList"/>
    <dgm:cxn modelId="{24C7C5DB-3EDC-2E4D-8920-1606815AEFB3}" type="presParOf" srcId="{BAD94191-03A8-4BCD-B263-1662CF4A788F}" destId="{E618C821-F8C9-4151-9AA1-B5ACE7EACCBD}" srcOrd="2" destOrd="0" presId="urn:microsoft.com/office/officeart/2018/2/layout/IconVerticalSolidList"/>
    <dgm:cxn modelId="{F44A8D5E-1CBE-4845-BD9E-0D17323EB1C0}" type="presParOf" srcId="{E618C821-F8C9-4151-9AA1-B5ACE7EACCBD}" destId="{879D3F2E-5F29-4986-BC7D-D9028D796AAC}" srcOrd="0" destOrd="0" presId="urn:microsoft.com/office/officeart/2018/2/layout/IconVerticalSolidList"/>
    <dgm:cxn modelId="{E610BFB0-C196-5E4C-9869-A52EC2FDCB6A}" type="presParOf" srcId="{E618C821-F8C9-4151-9AA1-B5ACE7EACCBD}" destId="{DE55024D-DDC5-48BD-8BEA-A899AE1BC576}" srcOrd="1" destOrd="0" presId="urn:microsoft.com/office/officeart/2018/2/layout/IconVerticalSolidList"/>
    <dgm:cxn modelId="{DFA51DDB-E5EE-6446-BD5F-001CEB97F239}" type="presParOf" srcId="{E618C821-F8C9-4151-9AA1-B5ACE7EACCBD}" destId="{14E6F5EE-1AD9-4322-880D-10DC042A3C78}" srcOrd="2" destOrd="0" presId="urn:microsoft.com/office/officeart/2018/2/layout/IconVerticalSolidList"/>
    <dgm:cxn modelId="{70EBF2CB-51B0-314A-8478-1193E31D8AE8}" type="presParOf" srcId="{E618C821-F8C9-4151-9AA1-B5ACE7EACCBD}" destId="{6FB6CEEA-64A6-4215-88B0-AB7E3E988824}" srcOrd="3" destOrd="0" presId="urn:microsoft.com/office/officeart/2018/2/layout/IconVerticalSolidList"/>
    <dgm:cxn modelId="{7286BF4E-A37F-0B42-A51F-B3BD42552ED3}" type="presParOf" srcId="{BAD94191-03A8-4BCD-B263-1662CF4A788F}" destId="{89F38E22-0D0E-48C9-9806-7043C892CEA6}" srcOrd="3" destOrd="0" presId="urn:microsoft.com/office/officeart/2018/2/layout/IconVerticalSolidList"/>
    <dgm:cxn modelId="{B68AFC90-3B93-2B41-9FB1-55E1BA0F2E80}" type="presParOf" srcId="{BAD94191-03A8-4BCD-B263-1662CF4A788F}" destId="{908CBC12-2FC3-4E47-A3FE-2EDEC0E6B939}" srcOrd="4" destOrd="0" presId="urn:microsoft.com/office/officeart/2018/2/layout/IconVerticalSolidList"/>
    <dgm:cxn modelId="{BF80EC8E-4F20-C644-94D8-EAAA18B8D925}" type="presParOf" srcId="{908CBC12-2FC3-4E47-A3FE-2EDEC0E6B939}" destId="{C6100A45-350F-4511-AE29-331D4A252A59}" srcOrd="0" destOrd="0" presId="urn:microsoft.com/office/officeart/2018/2/layout/IconVerticalSolidList"/>
    <dgm:cxn modelId="{4D426102-8F52-F64E-A026-1D4413914F06}" type="presParOf" srcId="{908CBC12-2FC3-4E47-A3FE-2EDEC0E6B939}" destId="{BB1CCD9F-21AC-4513-935C-79826896FE9C}" srcOrd="1" destOrd="0" presId="urn:microsoft.com/office/officeart/2018/2/layout/IconVerticalSolidList"/>
    <dgm:cxn modelId="{2E616C93-C9D5-4849-9227-C705BAEC7B7F}" type="presParOf" srcId="{908CBC12-2FC3-4E47-A3FE-2EDEC0E6B939}" destId="{F87F7B56-4530-4203-9222-F3765FF43C51}" srcOrd="2" destOrd="0" presId="urn:microsoft.com/office/officeart/2018/2/layout/IconVerticalSolidList"/>
    <dgm:cxn modelId="{3F13CBE3-880D-9A40-905A-20E43354ECAD}" type="presParOf" srcId="{908CBC12-2FC3-4E47-A3FE-2EDEC0E6B939}" destId="{BDB810AD-95F4-4A92-96ED-AC635F7F90D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4B32822-7A4D-4349-B883-3AD06F9280C8}"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s-ES"/>
        </a:p>
      </dgm:t>
    </dgm:pt>
    <dgm:pt modelId="{E78ADACA-4CF6-A94C-9C65-D01EB61B38C8}">
      <dgm:prSet/>
      <dgm:spPr/>
      <dgm:t>
        <a:bodyPr/>
        <a:lstStyle/>
        <a:p>
          <a:pPr algn="just"/>
          <a:r>
            <a:rPr lang="es-ES" dirty="0"/>
            <a:t>Así que, tras la llegada a la presidencia del gobierno el Partido Socialista Obrero Español (PSOE) teniendo como </a:t>
          </a:r>
          <a:r>
            <a:rPr lang="es-ES" b="1" dirty="0"/>
            <a:t>Presidente a José Luis Rodríguez Zapatero, </a:t>
          </a:r>
          <a:r>
            <a:rPr lang="es-ES" dirty="0"/>
            <a:t>se paralizó el calendario de aplicación de la citada ley (LOCE) por medio del Real Decreto 1318/2004 de 28 de mayo de 2004 y dicha ley nunca llegó a aplicarse. </a:t>
          </a:r>
        </a:p>
      </dgm:t>
    </dgm:pt>
    <dgm:pt modelId="{6D4B7069-EC1C-1B45-B48F-CB8BD9BDE389}" type="parTrans" cxnId="{551B31A0-832F-194B-A0C4-397530CA6F8D}">
      <dgm:prSet/>
      <dgm:spPr/>
      <dgm:t>
        <a:bodyPr/>
        <a:lstStyle/>
        <a:p>
          <a:endParaRPr lang="es-ES"/>
        </a:p>
      </dgm:t>
    </dgm:pt>
    <dgm:pt modelId="{EB30F0E6-934F-734D-8747-D3072AD801D3}" type="sibTrans" cxnId="{551B31A0-832F-194B-A0C4-397530CA6F8D}">
      <dgm:prSet/>
      <dgm:spPr/>
      <dgm:t>
        <a:bodyPr/>
        <a:lstStyle/>
        <a:p>
          <a:endParaRPr lang="es-ES"/>
        </a:p>
      </dgm:t>
    </dgm:pt>
    <dgm:pt modelId="{C6CE50BF-735E-CD45-88C2-3309F38FAF20}" type="pres">
      <dgm:prSet presAssocID="{C4B32822-7A4D-4349-B883-3AD06F9280C8}" presName="linear" presStyleCnt="0">
        <dgm:presLayoutVars>
          <dgm:animLvl val="lvl"/>
          <dgm:resizeHandles val="exact"/>
        </dgm:presLayoutVars>
      </dgm:prSet>
      <dgm:spPr/>
    </dgm:pt>
    <dgm:pt modelId="{DF272905-8B5E-F94D-928F-4EDD87E5A7E0}" type="pres">
      <dgm:prSet presAssocID="{E78ADACA-4CF6-A94C-9C65-D01EB61B38C8}" presName="parentText" presStyleLbl="node1" presStyleIdx="0" presStyleCnt="1">
        <dgm:presLayoutVars>
          <dgm:chMax val="0"/>
          <dgm:bulletEnabled val="1"/>
        </dgm:presLayoutVars>
      </dgm:prSet>
      <dgm:spPr/>
    </dgm:pt>
  </dgm:ptLst>
  <dgm:cxnLst>
    <dgm:cxn modelId="{D799E207-D9D6-0D42-B2AD-73C7307BE5BA}" type="presOf" srcId="{C4B32822-7A4D-4349-B883-3AD06F9280C8}" destId="{C6CE50BF-735E-CD45-88C2-3309F38FAF20}" srcOrd="0" destOrd="0" presId="urn:microsoft.com/office/officeart/2005/8/layout/vList2"/>
    <dgm:cxn modelId="{D90A1159-5C96-664E-9359-A480BEDC6E8A}" type="presOf" srcId="{E78ADACA-4CF6-A94C-9C65-D01EB61B38C8}" destId="{DF272905-8B5E-F94D-928F-4EDD87E5A7E0}" srcOrd="0" destOrd="0" presId="urn:microsoft.com/office/officeart/2005/8/layout/vList2"/>
    <dgm:cxn modelId="{551B31A0-832F-194B-A0C4-397530CA6F8D}" srcId="{C4B32822-7A4D-4349-B883-3AD06F9280C8}" destId="{E78ADACA-4CF6-A94C-9C65-D01EB61B38C8}" srcOrd="0" destOrd="0" parTransId="{6D4B7069-EC1C-1B45-B48F-CB8BD9BDE389}" sibTransId="{EB30F0E6-934F-734D-8747-D3072AD801D3}"/>
    <dgm:cxn modelId="{6306948A-9243-2A48-B515-8C5D50CF87F7}" type="presParOf" srcId="{C6CE50BF-735E-CD45-88C2-3309F38FAF20}" destId="{DF272905-8B5E-F94D-928F-4EDD87E5A7E0}"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FC6C053-3CF4-4040-A3C4-BFA77539C4D8}"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s-ES"/>
        </a:p>
      </dgm:t>
    </dgm:pt>
    <dgm:pt modelId="{DD050429-9574-7A46-9F65-F2313535557A}">
      <dgm:prSet/>
      <dgm:spPr/>
      <dgm:t>
        <a:bodyPr/>
        <a:lstStyle/>
        <a:p>
          <a:pPr algn="just"/>
          <a:r>
            <a:rPr lang="es-ES" dirty="0"/>
            <a:t>Con relación a la </a:t>
          </a:r>
          <a:r>
            <a:rPr lang="es-ES" b="1" dirty="0"/>
            <a:t>atención a la diversidad </a:t>
          </a:r>
          <a:r>
            <a:rPr lang="es-ES" dirty="0"/>
            <a:t>del alumnado podemos decir que la LOCE contemplaba la adopción de medidas educativas discriminatorias hacia los hijos e hijas de los inmigrantes, a los que preveía escolarizar en aulas específicas de modo exclusivo o en programas de aprendizaje profesional convirtiendo, con tales medidas, el sistema educativo en un instrumento de desigualdad, marginación y segregación. </a:t>
          </a:r>
        </a:p>
      </dgm:t>
    </dgm:pt>
    <dgm:pt modelId="{8B3148CA-A6F9-CF4C-BC9D-22A2C7E63FE1}" type="parTrans" cxnId="{EDD63DBA-BAD0-E542-9F6D-4965759105E1}">
      <dgm:prSet/>
      <dgm:spPr/>
      <dgm:t>
        <a:bodyPr/>
        <a:lstStyle/>
        <a:p>
          <a:endParaRPr lang="es-ES"/>
        </a:p>
      </dgm:t>
    </dgm:pt>
    <dgm:pt modelId="{22CE132E-8009-8D4B-851F-0340580919F0}" type="sibTrans" cxnId="{EDD63DBA-BAD0-E542-9F6D-4965759105E1}">
      <dgm:prSet/>
      <dgm:spPr/>
      <dgm:t>
        <a:bodyPr/>
        <a:lstStyle/>
        <a:p>
          <a:endParaRPr lang="es-ES"/>
        </a:p>
      </dgm:t>
    </dgm:pt>
    <dgm:pt modelId="{DCCD4FA6-AEB4-824D-A024-D319B00167AC}" type="pres">
      <dgm:prSet presAssocID="{AFC6C053-3CF4-4040-A3C4-BFA77539C4D8}" presName="linear" presStyleCnt="0">
        <dgm:presLayoutVars>
          <dgm:animLvl val="lvl"/>
          <dgm:resizeHandles val="exact"/>
        </dgm:presLayoutVars>
      </dgm:prSet>
      <dgm:spPr/>
    </dgm:pt>
    <dgm:pt modelId="{491811EE-49D1-D54F-8FC6-D3339909E327}" type="pres">
      <dgm:prSet presAssocID="{DD050429-9574-7A46-9F65-F2313535557A}" presName="parentText" presStyleLbl="node1" presStyleIdx="0" presStyleCnt="1">
        <dgm:presLayoutVars>
          <dgm:chMax val="0"/>
          <dgm:bulletEnabled val="1"/>
        </dgm:presLayoutVars>
      </dgm:prSet>
      <dgm:spPr/>
    </dgm:pt>
  </dgm:ptLst>
  <dgm:cxnLst>
    <dgm:cxn modelId="{B03E6555-75BC-0A4D-ADB9-6CD9D246102C}" type="presOf" srcId="{AFC6C053-3CF4-4040-A3C4-BFA77539C4D8}" destId="{DCCD4FA6-AEB4-824D-A024-D319B00167AC}" srcOrd="0" destOrd="0" presId="urn:microsoft.com/office/officeart/2005/8/layout/vList2"/>
    <dgm:cxn modelId="{C590DF74-A634-DC40-BA07-1943B9B87B61}" type="presOf" srcId="{DD050429-9574-7A46-9F65-F2313535557A}" destId="{491811EE-49D1-D54F-8FC6-D3339909E327}" srcOrd="0" destOrd="0" presId="urn:microsoft.com/office/officeart/2005/8/layout/vList2"/>
    <dgm:cxn modelId="{EDD63DBA-BAD0-E542-9F6D-4965759105E1}" srcId="{AFC6C053-3CF4-4040-A3C4-BFA77539C4D8}" destId="{DD050429-9574-7A46-9F65-F2313535557A}" srcOrd="0" destOrd="0" parTransId="{8B3148CA-A6F9-CF4C-BC9D-22A2C7E63FE1}" sibTransId="{22CE132E-8009-8D4B-851F-0340580919F0}"/>
    <dgm:cxn modelId="{AA770970-30AC-D646-9825-8B1DADF0B7FB}" type="presParOf" srcId="{DCCD4FA6-AEB4-824D-A024-D319B00167AC}" destId="{491811EE-49D1-D54F-8FC6-D3339909E327}"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A7D1937-7D20-1946-8701-441A8391EFE8}"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s-ES"/>
        </a:p>
      </dgm:t>
    </dgm:pt>
    <dgm:pt modelId="{6AD90B72-A06E-6543-9548-489597F97BC1}">
      <dgm:prSet/>
      <dgm:spPr>
        <a:solidFill>
          <a:srgbClr val="FF0000"/>
        </a:solidFill>
      </dgm:spPr>
      <dgm:t>
        <a:bodyPr/>
        <a:lstStyle/>
        <a:p>
          <a:pPr algn="just"/>
          <a:r>
            <a:rPr lang="es-ES" dirty="0">
              <a:solidFill>
                <a:schemeClr val="tx1"/>
              </a:solidFill>
            </a:rPr>
            <a:t>El proyecto de ley sobre el matrimonio homosexual fue aprobado por el Consejo de Ministros el 1 de octubre de 2004. Fue enviado a las Cortes Generales el 31 de diciembre y aprobado por el Congreso el 21 de abril de 2005. </a:t>
          </a:r>
        </a:p>
      </dgm:t>
    </dgm:pt>
    <dgm:pt modelId="{80691CB8-683E-BD4E-B60E-E4D83B2F0FA7}" type="parTrans" cxnId="{06C02C93-B2F7-1148-990D-58CB94BD7F7B}">
      <dgm:prSet/>
      <dgm:spPr/>
      <dgm:t>
        <a:bodyPr/>
        <a:lstStyle/>
        <a:p>
          <a:endParaRPr lang="es-ES"/>
        </a:p>
      </dgm:t>
    </dgm:pt>
    <dgm:pt modelId="{7EAB642C-8806-744A-B40C-62C16BF1C064}" type="sibTrans" cxnId="{06C02C93-B2F7-1148-990D-58CB94BD7F7B}">
      <dgm:prSet/>
      <dgm:spPr/>
      <dgm:t>
        <a:bodyPr/>
        <a:lstStyle/>
        <a:p>
          <a:endParaRPr lang="es-ES"/>
        </a:p>
      </dgm:t>
    </dgm:pt>
    <dgm:pt modelId="{90D5D0BD-7CF0-9648-9D10-9C66E88A858B}">
      <dgm:prSet/>
      <dgm:spPr>
        <a:solidFill>
          <a:srgbClr val="FF9300"/>
        </a:solidFill>
      </dgm:spPr>
      <dgm:t>
        <a:bodyPr/>
        <a:lstStyle/>
        <a:p>
          <a:pPr algn="just"/>
          <a:r>
            <a:rPr lang="es-ES" dirty="0">
              <a:solidFill>
                <a:schemeClr val="tx1"/>
              </a:solidFill>
            </a:rPr>
            <a:t>Sin embargo, el 22 de junio, el texto fue rechazado por el Senado, en el que el principal partido de la oposición (Partido Popular) poseía la mayoría de los escaños.</a:t>
          </a:r>
        </a:p>
      </dgm:t>
    </dgm:pt>
    <dgm:pt modelId="{108F92C8-07C6-4645-9514-4390237DF76D}" type="parTrans" cxnId="{E7A6C5F2-A2D7-D142-9631-4AF715ACFF13}">
      <dgm:prSet/>
      <dgm:spPr/>
      <dgm:t>
        <a:bodyPr/>
        <a:lstStyle/>
        <a:p>
          <a:endParaRPr lang="es-ES"/>
        </a:p>
      </dgm:t>
    </dgm:pt>
    <dgm:pt modelId="{D5D98851-F6D3-4145-B0E5-D8100CD81924}" type="sibTrans" cxnId="{E7A6C5F2-A2D7-D142-9631-4AF715ACFF13}">
      <dgm:prSet/>
      <dgm:spPr/>
      <dgm:t>
        <a:bodyPr/>
        <a:lstStyle/>
        <a:p>
          <a:endParaRPr lang="es-ES"/>
        </a:p>
      </dgm:t>
    </dgm:pt>
    <dgm:pt modelId="{F638C3E7-6ECB-3D4A-8BFA-E33E3E7389A1}">
      <dgm:prSet/>
      <dgm:spPr>
        <a:solidFill>
          <a:srgbClr val="FFFC00"/>
        </a:solidFill>
      </dgm:spPr>
      <dgm:t>
        <a:bodyPr/>
        <a:lstStyle/>
        <a:p>
          <a:pPr algn="just"/>
          <a:r>
            <a:rPr lang="es-ES" dirty="0">
              <a:solidFill>
                <a:schemeClr val="tx1"/>
              </a:solidFill>
            </a:rPr>
            <a:t>El texto retornó al Congreso, que levantó el veto del Senado y aprobó el texto finalmente el 30 de junio de 2005, con 187 votos a favor, 147 en contra y cuatro abstenciones. </a:t>
          </a:r>
        </a:p>
      </dgm:t>
    </dgm:pt>
    <dgm:pt modelId="{16CEFC8F-EA2C-6D4C-A5E9-110EDBB7D65F}" type="parTrans" cxnId="{2C9A9BE2-DAD6-5641-B03D-B5093EC42E93}">
      <dgm:prSet/>
      <dgm:spPr/>
      <dgm:t>
        <a:bodyPr/>
        <a:lstStyle/>
        <a:p>
          <a:endParaRPr lang="es-ES"/>
        </a:p>
      </dgm:t>
    </dgm:pt>
    <dgm:pt modelId="{FFBAAF40-7510-0F42-A389-18FEA7FF006C}" type="sibTrans" cxnId="{2C9A9BE2-DAD6-5641-B03D-B5093EC42E93}">
      <dgm:prSet/>
      <dgm:spPr/>
      <dgm:t>
        <a:bodyPr/>
        <a:lstStyle/>
        <a:p>
          <a:endParaRPr lang="es-ES"/>
        </a:p>
      </dgm:t>
    </dgm:pt>
    <dgm:pt modelId="{D842411F-AA77-0E45-84B2-50B550FFA50A}">
      <dgm:prSet/>
      <dgm:spPr>
        <a:solidFill>
          <a:srgbClr val="92D050"/>
        </a:solidFill>
      </dgm:spPr>
      <dgm:t>
        <a:bodyPr/>
        <a:lstStyle/>
        <a:p>
          <a:pPr algn="just"/>
          <a:r>
            <a:rPr lang="es-ES" dirty="0">
              <a:solidFill>
                <a:schemeClr val="tx1"/>
              </a:solidFill>
            </a:rPr>
            <a:t>Con la aprobación definitiva de la ley el 2 de julio de 2005, España se convirtió en el tercer país del mundo en legalizar el matrimonio homosexual después de los Países Bajos y Bélgica; Canadá lo haría pocos días después. </a:t>
          </a:r>
        </a:p>
      </dgm:t>
    </dgm:pt>
    <dgm:pt modelId="{114957D0-2A09-7D42-A088-3DDC011A5619}" type="parTrans" cxnId="{05F7EFD7-74B9-F34B-8BEA-B9E1F35DCD40}">
      <dgm:prSet/>
      <dgm:spPr/>
      <dgm:t>
        <a:bodyPr/>
        <a:lstStyle/>
        <a:p>
          <a:endParaRPr lang="es-ES"/>
        </a:p>
      </dgm:t>
    </dgm:pt>
    <dgm:pt modelId="{D6577101-99FE-8A48-9D90-CB31F86A02B4}" type="sibTrans" cxnId="{05F7EFD7-74B9-F34B-8BEA-B9E1F35DCD40}">
      <dgm:prSet/>
      <dgm:spPr/>
      <dgm:t>
        <a:bodyPr/>
        <a:lstStyle/>
        <a:p>
          <a:endParaRPr lang="es-ES"/>
        </a:p>
      </dgm:t>
    </dgm:pt>
    <dgm:pt modelId="{46FCA3D5-1D59-0045-99F5-95EDF472CD5B}" type="pres">
      <dgm:prSet presAssocID="{FA7D1937-7D20-1946-8701-441A8391EFE8}" presName="linear" presStyleCnt="0">
        <dgm:presLayoutVars>
          <dgm:animLvl val="lvl"/>
          <dgm:resizeHandles val="exact"/>
        </dgm:presLayoutVars>
      </dgm:prSet>
      <dgm:spPr/>
    </dgm:pt>
    <dgm:pt modelId="{F69C74A2-2681-0B4A-AE5E-499BACFB565D}" type="pres">
      <dgm:prSet presAssocID="{6AD90B72-A06E-6543-9548-489597F97BC1}" presName="parentText" presStyleLbl="node1" presStyleIdx="0" presStyleCnt="4">
        <dgm:presLayoutVars>
          <dgm:chMax val="0"/>
          <dgm:bulletEnabled val="1"/>
        </dgm:presLayoutVars>
      </dgm:prSet>
      <dgm:spPr/>
    </dgm:pt>
    <dgm:pt modelId="{56264A75-E66C-0748-826C-8D37B99437FB}" type="pres">
      <dgm:prSet presAssocID="{7EAB642C-8806-744A-B40C-62C16BF1C064}" presName="spacer" presStyleCnt="0"/>
      <dgm:spPr/>
    </dgm:pt>
    <dgm:pt modelId="{8988617C-4084-CE44-9881-57EFF35351FD}" type="pres">
      <dgm:prSet presAssocID="{90D5D0BD-7CF0-9648-9D10-9C66E88A858B}" presName="parentText" presStyleLbl="node1" presStyleIdx="1" presStyleCnt="4">
        <dgm:presLayoutVars>
          <dgm:chMax val="0"/>
          <dgm:bulletEnabled val="1"/>
        </dgm:presLayoutVars>
      </dgm:prSet>
      <dgm:spPr/>
    </dgm:pt>
    <dgm:pt modelId="{C2EE9255-0469-9B4B-A9B2-9224F8FF097F}" type="pres">
      <dgm:prSet presAssocID="{D5D98851-F6D3-4145-B0E5-D8100CD81924}" presName="spacer" presStyleCnt="0"/>
      <dgm:spPr/>
    </dgm:pt>
    <dgm:pt modelId="{388EA988-6B52-D846-9818-7E886A281BDD}" type="pres">
      <dgm:prSet presAssocID="{F638C3E7-6ECB-3D4A-8BFA-E33E3E7389A1}" presName="parentText" presStyleLbl="node1" presStyleIdx="2" presStyleCnt="4" custLinFactY="3273" custLinFactNeighborX="-29611" custLinFactNeighborY="100000">
        <dgm:presLayoutVars>
          <dgm:chMax val="0"/>
          <dgm:bulletEnabled val="1"/>
        </dgm:presLayoutVars>
      </dgm:prSet>
      <dgm:spPr/>
    </dgm:pt>
    <dgm:pt modelId="{76D247D2-3728-A44B-B1AC-FC156B374ADB}" type="pres">
      <dgm:prSet presAssocID="{FFBAAF40-7510-0F42-A389-18FEA7FF006C}" presName="spacer" presStyleCnt="0"/>
      <dgm:spPr/>
    </dgm:pt>
    <dgm:pt modelId="{B599F47C-25A6-BC49-90D5-95B0E2053A34}" type="pres">
      <dgm:prSet presAssocID="{D842411F-AA77-0E45-84B2-50B550FFA50A}" presName="parentText" presStyleLbl="node1" presStyleIdx="3" presStyleCnt="4">
        <dgm:presLayoutVars>
          <dgm:chMax val="0"/>
          <dgm:bulletEnabled val="1"/>
        </dgm:presLayoutVars>
      </dgm:prSet>
      <dgm:spPr/>
    </dgm:pt>
  </dgm:ptLst>
  <dgm:cxnLst>
    <dgm:cxn modelId="{8AFDA90A-981A-6B49-856F-5607987C2457}" type="presOf" srcId="{F638C3E7-6ECB-3D4A-8BFA-E33E3E7389A1}" destId="{388EA988-6B52-D846-9818-7E886A281BDD}" srcOrd="0" destOrd="0" presId="urn:microsoft.com/office/officeart/2005/8/layout/vList2"/>
    <dgm:cxn modelId="{3E6E033A-3913-3244-AC90-F26B04344FF3}" type="presOf" srcId="{6AD90B72-A06E-6543-9548-489597F97BC1}" destId="{F69C74A2-2681-0B4A-AE5E-499BACFB565D}" srcOrd="0" destOrd="0" presId="urn:microsoft.com/office/officeart/2005/8/layout/vList2"/>
    <dgm:cxn modelId="{6B010850-88CB-F247-BB56-EE4DD255F5FA}" type="presOf" srcId="{FA7D1937-7D20-1946-8701-441A8391EFE8}" destId="{46FCA3D5-1D59-0045-99F5-95EDF472CD5B}" srcOrd="0" destOrd="0" presId="urn:microsoft.com/office/officeart/2005/8/layout/vList2"/>
    <dgm:cxn modelId="{E518FA7A-C2AC-8B41-AD62-3DDA23BD9B5F}" type="presOf" srcId="{D842411F-AA77-0E45-84B2-50B550FFA50A}" destId="{B599F47C-25A6-BC49-90D5-95B0E2053A34}" srcOrd="0" destOrd="0" presId="urn:microsoft.com/office/officeart/2005/8/layout/vList2"/>
    <dgm:cxn modelId="{06C02C93-B2F7-1148-990D-58CB94BD7F7B}" srcId="{FA7D1937-7D20-1946-8701-441A8391EFE8}" destId="{6AD90B72-A06E-6543-9548-489597F97BC1}" srcOrd="0" destOrd="0" parTransId="{80691CB8-683E-BD4E-B60E-E4D83B2F0FA7}" sibTransId="{7EAB642C-8806-744A-B40C-62C16BF1C064}"/>
    <dgm:cxn modelId="{BEFEA4B1-8B10-AE47-8EAB-6B0E9B36A16A}" type="presOf" srcId="{90D5D0BD-7CF0-9648-9D10-9C66E88A858B}" destId="{8988617C-4084-CE44-9881-57EFF35351FD}" srcOrd="0" destOrd="0" presId="urn:microsoft.com/office/officeart/2005/8/layout/vList2"/>
    <dgm:cxn modelId="{05F7EFD7-74B9-F34B-8BEA-B9E1F35DCD40}" srcId="{FA7D1937-7D20-1946-8701-441A8391EFE8}" destId="{D842411F-AA77-0E45-84B2-50B550FFA50A}" srcOrd="3" destOrd="0" parTransId="{114957D0-2A09-7D42-A088-3DDC011A5619}" sibTransId="{D6577101-99FE-8A48-9D90-CB31F86A02B4}"/>
    <dgm:cxn modelId="{2C9A9BE2-DAD6-5641-B03D-B5093EC42E93}" srcId="{FA7D1937-7D20-1946-8701-441A8391EFE8}" destId="{F638C3E7-6ECB-3D4A-8BFA-E33E3E7389A1}" srcOrd="2" destOrd="0" parTransId="{16CEFC8F-EA2C-6D4C-A5E9-110EDBB7D65F}" sibTransId="{FFBAAF40-7510-0F42-A389-18FEA7FF006C}"/>
    <dgm:cxn modelId="{E7A6C5F2-A2D7-D142-9631-4AF715ACFF13}" srcId="{FA7D1937-7D20-1946-8701-441A8391EFE8}" destId="{90D5D0BD-7CF0-9648-9D10-9C66E88A858B}" srcOrd="1" destOrd="0" parTransId="{108F92C8-07C6-4645-9514-4390237DF76D}" sibTransId="{D5D98851-F6D3-4145-B0E5-D8100CD81924}"/>
    <dgm:cxn modelId="{0A431012-4FE2-394A-99CE-6376FDFA3DE6}" type="presParOf" srcId="{46FCA3D5-1D59-0045-99F5-95EDF472CD5B}" destId="{F69C74A2-2681-0B4A-AE5E-499BACFB565D}" srcOrd="0" destOrd="0" presId="urn:microsoft.com/office/officeart/2005/8/layout/vList2"/>
    <dgm:cxn modelId="{1234A969-1BE6-2C4C-8F6D-B439C8439059}" type="presParOf" srcId="{46FCA3D5-1D59-0045-99F5-95EDF472CD5B}" destId="{56264A75-E66C-0748-826C-8D37B99437FB}" srcOrd="1" destOrd="0" presId="urn:microsoft.com/office/officeart/2005/8/layout/vList2"/>
    <dgm:cxn modelId="{FAF06FBE-23E1-2C45-BB86-9385BE230A09}" type="presParOf" srcId="{46FCA3D5-1D59-0045-99F5-95EDF472CD5B}" destId="{8988617C-4084-CE44-9881-57EFF35351FD}" srcOrd="2" destOrd="0" presId="urn:microsoft.com/office/officeart/2005/8/layout/vList2"/>
    <dgm:cxn modelId="{D5C1E6CA-89F8-FD41-BCC4-97935F50B7C2}" type="presParOf" srcId="{46FCA3D5-1D59-0045-99F5-95EDF472CD5B}" destId="{C2EE9255-0469-9B4B-A9B2-9224F8FF097F}" srcOrd="3" destOrd="0" presId="urn:microsoft.com/office/officeart/2005/8/layout/vList2"/>
    <dgm:cxn modelId="{B73793FF-5B28-2B45-B0BA-10A8F030BDC6}" type="presParOf" srcId="{46FCA3D5-1D59-0045-99F5-95EDF472CD5B}" destId="{388EA988-6B52-D846-9818-7E886A281BDD}" srcOrd="4" destOrd="0" presId="urn:microsoft.com/office/officeart/2005/8/layout/vList2"/>
    <dgm:cxn modelId="{39CCDC3E-692D-B444-8D51-54F01DB3AC1E}" type="presParOf" srcId="{46FCA3D5-1D59-0045-99F5-95EDF472CD5B}" destId="{76D247D2-3728-A44B-B1AC-FC156B374ADB}" srcOrd="5" destOrd="0" presId="urn:microsoft.com/office/officeart/2005/8/layout/vList2"/>
    <dgm:cxn modelId="{6D396FBC-ECF6-E545-8ED8-B17EC20DDED1}" type="presParOf" srcId="{46FCA3D5-1D59-0045-99F5-95EDF472CD5B}" destId="{B599F47C-25A6-BC49-90D5-95B0E2053A34}"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6F99CD6-6926-4F43-9939-73C1D3D99CF6}" type="doc">
      <dgm:prSet loTypeId="urn:microsoft.com/office/officeart/2008/layout/LinedList" loCatId="list" qsTypeId="urn:microsoft.com/office/officeart/2005/8/quickstyle/simple1" qsCatId="simple" csTypeId="urn:microsoft.com/office/officeart/2005/8/colors/accent5_2" csCatId="accent5" phldr="1"/>
      <dgm:spPr/>
      <dgm:t>
        <a:bodyPr/>
        <a:lstStyle/>
        <a:p>
          <a:endParaRPr lang="es-ES"/>
        </a:p>
      </dgm:t>
    </dgm:pt>
    <dgm:pt modelId="{84A8A6FA-FE2C-484B-B137-CD64B7C94BF5}">
      <dgm:prSet/>
      <dgm:spPr/>
      <dgm:t>
        <a:bodyPr/>
        <a:lstStyle/>
        <a:p>
          <a:pPr algn="just"/>
          <a:r>
            <a:rPr lang="es-ES" b="0" i="0" dirty="0"/>
            <a:t>El </a:t>
          </a:r>
          <a:r>
            <a:rPr lang="es-ES" b="1" i="0" dirty="0"/>
            <a:t>paradigma </a:t>
          </a:r>
          <a:r>
            <a:rPr lang="es-ES" b="1" i="0" dirty="0" err="1"/>
            <a:t>competecial</a:t>
          </a:r>
          <a:r>
            <a:rPr lang="es-ES" b="1" i="0" dirty="0"/>
            <a:t> </a:t>
          </a:r>
          <a:r>
            <a:rPr lang="es-ES" b="0" i="0" dirty="0"/>
            <a:t>surge como respuesta a las necesidades de la sociedad del siglo XXI. Sin embargo, </a:t>
          </a:r>
          <a:r>
            <a:rPr lang="es-ES" b="1" i="0" dirty="0"/>
            <a:t>requiere mucho tiempo </a:t>
          </a:r>
          <a:r>
            <a:rPr lang="es-ES" b="0" i="0" dirty="0"/>
            <a:t>y esfuerzo por parte de organismos supranacionales y nacionales para lograr la </a:t>
          </a:r>
          <a:r>
            <a:rPr lang="es-ES" b="0" i="0" dirty="0" err="1"/>
            <a:t>implentación</a:t>
          </a:r>
          <a:r>
            <a:rPr lang="es-ES" b="0" i="0" dirty="0"/>
            <a:t> de las competencias clave en el currículum. La Unión Europea lleva aproximadamente quince años trabajando por actualizar en todos  los países miembro el aprendizaje basado en competencias.</a:t>
          </a:r>
          <a:endParaRPr lang="es-ES" dirty="0"/>
        </a:p>
      </dgm:t>
    </dgm:pt>
    <dgm:pt modelId="{D28B1396-BF41-324F-94B6-A6A1C68387D3}" type="parTrans" cxnId="{E5858EB2-0D7A-1F47-80FB-F9D896DC2B93}">
      <dgm:prSet/>
      <dgm:spPr/>
      <dgm:t>
        <a:bodyPr/>
        <a:lstStyle/>
        <a:p>
          <a:endParaRPr lang="es-ES"/>
        </a:p>
      </dgm:t>
    </dgm:pt>
    <dgm:pt modelId="{5380A667-7E5A-5C40-8CE2-D5795BC9DF57}" type="sibTrans" cxnId="{E5858EB2-0D7A-1F47-80FB-F9D896DC2B93}">
      <dgm:prSet/>
      <dgm:spPr/>
      <dgm:t>
        <a:bodyPr/>
        <a:lstStyle/>
        <a:p>
          <a:endParaRPr lang="es-ES"/>
        </a:p>
      </dgm:t>
    </dgm:pt>
    <dgm:pt modelId="{8451E159-8E81-AD4C-AA23-3F1AC7FFDD5D}">
      <dgm:prSet/>
      <dgm:spPr/>
      <dgm:t>
        <a:bodyPr/>
        <a:lstStyle/>
        <a:p>
          <a:pPr algn="just"/>
          <a:r>
            <a:rPr lang="es-ES" b="0" i="0" dirty="0">
              <a:effectLst/>
              <a:latin typeface="EncodeSans"/>
            </a:rPr>
            <a:t>A nivel europeo, el </a:t>
          </a:r>
          <a:r>
            <a:rPr lang="es-ES" b="1" i="0" dirty="0">
              <a:effectLst/>
              <a:latin typeface="EncodeSans"/>
            </a:rPr>
            <a:t>Consejo de Lisboa (2000) </a:t>
          </a:r>
          <a:r>
            <a:rPr lang="es-ES" b="0" i="0" dirty="0">
              <a:effectLst/>
              <a:latin typeface="EncodeSans"/>
            </a:rPr>
            <a:t>concluye que los sistemas de educación y formación europeos necesitan adaptarse a las demandas de la sociedad del conocimiento.  Además promueve la conversión de las escuelas en centros locales de aprendizaje polivalentes accesibles a todos y el uso de los métodos que se dirijan a una amplia gama de destinatarios. Para lograrlo, uno de los componentes principales que el Consejo señala es la promoción de las nuevas competencias básicas, en especial </a:t>
          </a:r>
          <a:r>
            <a:rPr lang="es-ES" b="1" i="0" dirty="0">
              <a:effectLst/>
              <a:latin typeface="EncodeSans"/>
            </a:rPr>
            <a:t>la competencia digital.</a:t>
          </a:r>
          <a:endParaRPr lang="es-ES" b="1" dirty="0"/>
        </a:p>
      </dgm:t>
    </dgm:pt>
    <dgm:pt modelId="{DA10DE10-1C05-FD4E-9076-926CB47C41F9}" type="parTrans" cxnId="{9211AEB0-89BF-4347-A140-77DD05A0263F}">
      <dgm:prSet/>
      <dgm:spPr/>
      <dgm:t>
        <a:bodyPr/>
        <a:lstStyle/>
        <a:p>
          <a:endParaRPr lang="es-ES"/>
        </a:p>
      </dgm:t>
    </dgm:pt>
    <dgm:pt modelId="{9A03DB90-731D-5A45-BE9E-796C53D516B0}" type="sibTrans" cxnId="{9211AEB0-89BF-4347-A140-77DD05A0263F}">
      <dgm:prSet/>
      <dgm:spPr/>
      <dgm:t>
        <a:bodyPr/>
        <a:lstStyle/>
        <a:p>
          <a:endParaRPr lang="es-ES"/>
        </a:p>
      </dgm:t>
    </dgm:pt>
    <dgm:pt modelId="{0DE5BE10-D6F9-7946-8F27-CBB0A31A83D7}">
      <dgm:prSet/>
      <dgm:spPr/>
      <dgm:t>
        <a:bodyPr/>
        <a:lstStyle/>
        <a:p>
          <a:pPr algn="just"/>
          <a:r>
            <a:rPr lang="es-ES" b="0" i="0" dirty="0">
              <a:effectLst/>
              <a:latin typeface="EncodeSans"/>
            </a:rPr>
            <a:t>En este proceso de integración de las competencias, uno de los documentos más decisivos fue la </a:t>
          </a:r>
          <a:r>
            <a:rPr lang="es-ES" b="1" i="0" dirty="0">
              <a:effectLst/>
              <a:latin typeface="EncodeSans"/>
            </a:rPr>
            <a:t>Recomendación sobre las competencias clave </a:t>
          </a:r>
          <a:r>
            <a:rPr lang="es-ES" b="0" i="0" dirty="0">
              <a:effectLst/>
              <a:latin typeface="EncodeSans"/>
            </a:rPr>
            <a:t>para el aprendizaje permanente presentado por la Comisión Europea en 2005 y publicado un año más tarde por el Parlamento Europeo y el Consejo (CCE, 2006). En particular, esta recomendación define el concepto de competencias clave como aquellas que todas las personas precisan para su realización y desarrollo personales, así como para la ciudadanía activa, la inclusión social y el empleo</a:t>
          </a:r>
          <a:endParaRPr lang="es-ES" dirty="0"/>
        </a:p>
      </dgm:t>
    </dgm:pt>
    <dgm:pt modelId="{26576BD4-4225-2B48-8EA1-CAB7FE2BA92B}" type="parTrans" cxnId="{3D582ACB-31AE-E347-B2A4-D7BD848F2067}">
      <dgm:prSet/>
      <dgm:spPr/>
      <dgm:t>
        <a:bodyPr/>
        <a:lstStyle/>
        <a:p>
          <a:endParaRPr lang="es-ES"/>
        </a:p>
      </dgm:t>
    </dgm:pt>
    <dgm:pt modelId="{6774CCEB-E69E-504B-9949-EA61B36A1181}" type="sibTrans" cxnId="{3D582ACB-31AE-E347-B2A4-D7BD848F2067}">
      <dgm:prSet/>
      <dgm:spPr/>
      <dgm:t>
        <a:bodyPr/>
        <a:lstStyle/>
        <a:p>
          <a:endParaRPr lang="es-ES"/>
        </a:p>
      </dgm:t>
    </dgm:pt>
    <dgm:pt modelId="{C6125FAF-1978-DF40-95B3-9A9B30B582DA}" type="pres">
      <dgm:prSet presAssocID="{66F99CD6-6926-4F43-9939-73C1D3D99CF6}" presName="vert0" presStyleCnt="0">
        <dgm:presLayoutVars>
          <dgm:dir/>
          <dgm:animOne val="branch"/>
          <dgm:animLvl val="lvl"/>
        </dgm:presLayoutVars>
      </dgm:prSet>
      <dgm:spPr/>
    </dgm:pt>
    <dgm:pt modelId="{4566BD50-E201-B64D-9DE6-6CF1AAEF0D18}" type="pres">
      <dgm:prSet presAssocID="{84A8A6FA-FE2C-484B-B137-CD64B7C94BF5}" presName="thickLine" presStyleLbl="alignNode1" presStyleIdx="0" presStyleCnt="3"/>
      <dgm:spPr/>
    </dgm:pt>
    <dgm:pt modelId="{36BA3F63-E54D-9F45-968B-E6E4EAD681D6}" type="pres">
      <dgm:prSet presAssocID="{84A8A6FA-FE2C-484B-B137-CD64B7C94BF5}" presName="horz1" presStyleCnt="0"/>
      <dgm:spPr/>
    </dgm:pt>
    <dgm:pt modelId="{5CDA8937-1A36-B343-821E-1081AE7B5166}" type="pres">
      <dgm:prSet presAssocID="{84A8A6FA-FE2C-484B-B137-CD64B7C94BF5}" presName="tx1" presStyleLbl="revTx" presStyleIdx="0" presStyleCnt="3"/>
      <dgm:spPr/>
    </dgm:pt>
    <dgm:pt modelId="{EC08922B-CDDC-B74D-A08B-9DEE9388A679}" type="pres">
      <dgm:prSet presAssocID="{84A8A6FA-FE2C-484B-B137-CD64B7C94BF5}" presName="vert1" presStyleCnt="0"/>
      <dgm:spPr/>
    </dgm:pt>
    <dgm:pt modelId="{670A8BC8-BF4C-374C-9C57-34D60C6CB133}" type="pres">
      <dgm:prSet presAssocID="{8451E159-8E81-AD4C-AA23-3F1AC7FFDD5D}" presName="thickLine" presStyleLbl="alignNode1" presStyleIdx="1" presStyleCnt="3"/>
      <dgm:spPr/>
    </dgm:pt>
    <dgm:pt modelId="{C0F26704-5728-8348-957F-AF4722FDCD09}" type="pres">
      <dgm:prSet presAssocID="{8451E159-8E81-AD4C-AA23-3F1AC7FFDD5D}" presName="horz1" presStyleCnt="0"/>
      <dgm:spPr/>
    </dgm:pt>
    <dgm:pt modelId="{1C1EC628-D82C-F844-9AF9-DAABEBD6AF61}" type="pres">
      <dgm:prSet presAssocID="{8451E159-8E81-AD4C-AA23-3F1AC7FFDD5D}" presName="tx1" presStyleLbl="revTx" presStyleIdx="1" presStyleCnt="3"/>
      <dgm:spPr/>
    </dgm:pt>
    <dgm:pt modelId="{F277EA91-A6D9-594F-AC21-A9335EC0C671}" type="pres">
      <dgm:prSet presAssocID="{8451E159-8E81-AD4C-AA23-3F1AC7FFDD5D}" presName="vert1" presStyleCnt="0"/>
      <dgm:spPr/>
    </dgm:pt>
    <dgm:pt modelId="{34530E11-F256-694B-91AC-F2840F9D82EE}" type="pres">
      <dgm:prSet presAssocID="{0DE5BE10-D6F9-7946-8F27-CBB0A31A83D7}" presName="thickLine" presStyleLbl="alignNode1" presStyleIdx="2" presStyleCnt="3"/>
      <dgm:spPr/>
    </dgm:pt>
    <dgm:pt modelId="{77C78E44-54FD-5843-96D0-DEB2105BB8C1}" type="pres">
      <dgm:prSet presAssocID="{0DE5BE10-D6F9-7946-8F27-CBB0A31A83D7}" presName="horz1" presStyleCnt="0"/>
      <dgm:spPr/>
    </dgm:pt>
    <dgm:pt modelId="{03D51A5E-74FF-3343-A24B-DF02C8F79A0C}" type="pres">
      <dgm:prSet presAssocID="{0DE5BE10-D6F9-7946-8F27-CBB0A31A83D7}" presName="tx1" presStyleLbl="revTx" presStyleIdx="2" presStyleCnt="3"/>
      <dgm:spPr/>
    </dgm:pt>
    <dgm:pt modelId="{14338AF7-EAE7-7E40-8F69-D816991D4297}" type="pres">
      <dgm:prSet presAssocID="{0DE5BE10-D6F9-7946-8F27-CBB0A31A83D7}" presName="vert1" presStyleCnt="0"/>
      <dgm:spPr/>
    </dgm:pt>
  </dgm:ptLst>
  <dgm:cxnLst>
    <dgm:cxn modelId="{F523163F-C889-FB47-8434-56C553C28E33}" type="presOf" srcId="{0DE5BE10-D6F9-7946-8F27-CBB0A31A83D7}" destId="{03D51A5E-74FF-3343-A24B-DF02C8F79A0C}" srcOrd="0" destOrd="0" presId="urn:microsoft.com/office/officeart/2008/layout/LinedList"/>
    <dgm:cxn modelId="{FE1D0771-1E4F-A74E-BA68-68CBD5003A83}" type="presOf" srcId="{66F99CD6-6926-4F43-9939-73C1D3D99CF6}" destId="{C6125FAF-1978-DF40-95B3-9A9B30B582DA}" srcOrd="0" destOrd="0" presId="urn:microsoft.com/office/officeart/2008/layout/LinedList"/>
    <dgm:cxn modelId="{B55F987C-640F-D848-B4F0-D5A6C016D58A}" type="presOf" srcId="{8451E159-8E81-AD4C-AA23-3F1AC7FFDD5D}" destId="{1C1EC628-D82C-F844-9AF9-DAABEBD6AF61}" srcOrd="0" destOrd="0" presId="urn:microsoft.com/office/officeart/2008/layout/LinedList"/>
    <dgm:cxn modelId="{9211AEB0-89BF-4347-A140-77DD05A0263F}" srcId="{66F99CD6-6926-4F43-9939-73C1D3D99CF6}" destId="{8451E159-8E81-AD4C-AA23-3F1AC7FFDD5D}" srcOrd="1" destOrd="0" parTransId="{DA10DE10-1C05-FD4E-9076-926CB47C41F9}" sibTransId="{9A03DB90-731D-5A45-BE9E-796C53D516B0}"/>
    <dgm:cxn modelId="{E5858EB2-0D7A-1F47-80FB-F9D896DC2B93}" srcId="{66F99CD6-6926-4F43-9939-73C1D3D99CF6}" destId="{84A8A6FA-FE2C-484B-B137-CD64B7C94BF5}" srcOrd="0" destOrd="0" parTransId="{D28B1396-BF41-324F-94B6-A6A1C68387D3}" sibTransId="{5380A667-7E5A-5C40-8CE2-D5795BC9DF57}"/>
    <dgm:cxn modelId="{3D582ACB-31AE-E347-B2A4-D7BD848F2067}" srcId="{66F99CD6-6926-4F43-9939-73C1D3D99CF6}" destId="{0DE5BE10-D6F9-7946-8F27-CBB0A31A83D7}" srcOrd="2" destOrd="0" parTransId="{26576BD4-4225-2B48-8EA1-CAB7FE2BA92B}" sibTransId="{6774CCEB-E69E-504B-9949-EA61B36A1181}"/>
    <dgm:cxn modelId="{AAE9D7D4-7969-524D-A753-1BA7D06CAA45}" type="presOf" srcId="{84A8A6FA-FE2C-484B-B137-CD64B7C94BF5}" destId="{5CDA8937-1A36-B343-821E-1081AE7B5166}" srcOrd="0" destOrd="0" presId="urn:microsoft.com/office/officeart/2008/layout/LinedList"/>
    <dgm:cxn modelId="{7C19049A-8B0C-6B45-8C5C-D07FC465B302}" type="presParOf" srcId="{C6125FAF-1978-DF40-95B3-9A9B30B582DA}" destId="{4566BD50-E201-B64D-9DE6-6CF1AAEF0D18}" srcOrd="0" destOrd="0" presId="urn:microsoft.com/office/officeart/2008/layout/LinedList"/>
    <dgm:cxn modelId="{A24B8A29-9BAE-6741-93F0-53398DDB549C}" type="presParOf" srcId="{C6125FAF-1978-DF40-95B3-9A9B30B582DA}" destId="{36BA3F63-E54D-9F45-968B-E6E4EAD681D6}" srcOrd="1" destOrd="0" presId="urn:microsoft.com/office/officeart/2008/layout/LinedList"/>
    <dgm:cxn modelId="{2F49DE4D-82AB-F141-B5B1-00D94B9958D4}" type="presParOf" srcId="{36BA3F63-E54D-9F45-968B-E6E4EAD681D6}" destId="{5CDA8937-1A36-B343-821E-1081AE7B5166}" srcOrd="0" destOrd="0" presId="urn:microsoft.com/office/officeart/2008/layout/LinedList"/>
    <dgm:cxn modelId="{D5B5B5F4-70A7-4B4C-9AFD-E4C6D0610471}" type="presParOf" srcId="{36BA3F63-E54D-9F45-968B-E6E4EAD681D6}" destId="{EC08922B-CDDC-B74D-A08B-9DEE9388A679}" srcOrd="1" destOrd="0" presId="urn:microsoft.com/office/officeart/2008/layout/LinedList"/>
    <dgm:cxn modelId="{019531D5-0808-E349-93A0-A8FB68697BA6}" type="presParOf" srcId="{C6125FAF-1978-DF40-95B3-9A9B30B582DA}" destId="{670A8BC8-BF4C-374C-9C57-34D60C6CB133}" srcOrd="2" destOrd="0" presId="urn:microsoft.com/office/officeart/2008/layout/LinedList"/>
    <dgm:cxn modelId="{7AE2E3B2-93FE-084A-8E39-E3B5E215AAD5}" type="presParOf" srcId="{C6125FAF-1978-DF40-95B3-9A9B30B582DA}" destId="{C0F26704-5728-8348-957F-AF4722FDCD09}" srcOrd="3" destOrd="0" presId="urn:microsoft.com/office/officeart/2008/layout/LinedList"/>
    <dgm:cxn modelId="{9657491E-1591-A64A-8F9E-00CC7BB3BA77}" type="presParOf" srcId="{C0F26704-5728-8348-957F-AF4722FDCD09}" destId="{1C1EC628-D82C-F844-9AF9-DAABEBD6AF61}" srcOrd="0" destOrd="0" presId="urn:microsoft.com/office/officeart/2008/layout/LinedList"/>
    <dgm:cxn modelId="{48F436BF-0E14-304A-AC00-3024FFB6E64A}" type="presParOf" srcId="{C0F26704-5728-8348-957F-AF4722FDCD09}" destId="{F277EA91-A6D9-594F-AC21-A9335EC0C671}" srcOrd="1" destOrd="0" presId="urn:microsoft.com/office/officeart/2008/layout/LinedList"/>
    <dgm:cxn modelId="{BAFDDBCC-5544-5542-9BFE-FDEFC68B6B72}" type="presParOf" srcId="{C6125FAF-1978-DF40-95B3-9A9B30B582DA}" destId="{34530E11-F256-694B-91AC-F2840F9D82EE}" srcOrd="4" destOrd="0" presId="urn:microsoft.com/office/officeart/2008/layout/LinedList"/>
    <dgm:cxn modelId="{CFAD098B-A7EF-3746-AC28-3BFF38841D1A}" type="presParOf" srcId="{C6125FAF-1978-DF40-95B3-9A9B30B582DA}" destId="{77C78E44-54FD-5843-96D0-DEB2105BB8C1}" srcOrd="5" destOrd="0" presId="urn:microsoft.com/office/officeart/2008/layout/LinedList"/>
    <dgm:cxn modelId="{9BCF9667-8CF5-D646-AEB2-FA2DEFBD1057}" type="presParOf" srcId="{77C78E44-54FD-5843-96D0-DEB2105BB8C1}" destId="{03D51A5E-74FF-3343-A24B-DF02C8F79A0C}" srcOrd="0" destOrd="0" presId="urn:microsoft.com/office/officeart/2008/layout/LinedList"/>
    <dgm:cxn modelId="{EBD7DB19-B63F-4348-B7E7-34CACF92D582}" type="presParOf" srcId="{77C78E44-54FD-5843-96D0-DEB2105BB8C1}" destId="{14338AF7-EAE7-7E40-8F69-D816991D4297}"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5CE514D-00B6-B547-A3B0-490BA6E0C58F}" type="doc">
      <dgm:prSet loTypeId="urn:microsoft.com/office/officeart/2018/2/layout/IconVerticalSolidList" loCatId="icon" qsTypeId="urn:microsoft.com/office/officeart/2005/8/quickstyle/simple1" qsCatId="simple" csTypeId="urn:microsoft.com/office/officeart/2005/8/colors/colorful1" csCatId="colorful" phldr="1"/>
      <dgm:spPr/>
      <dgm:t>
        <a:bodyPr/>
        <a:lstStyle/>
        <a:p>
          <a:endParaRPr lang="es-ES"/>
        </a:p>
      </dgm:t>
    </dgm:pt>
    <dgm:pt modelId="{4B4D9170-693E-DA4D-BAB6-BA0EC4925CA2}">
      <dgm:prSet/>
      <dgm:spPr/>
      <dgm:t>
        <a:bodyPr/>
        <a:lstStyle/>
        <a:p>
          <a:pPr>
            <a:lnSpc>
              <a:spcPct val="100000"/>
            </a:lnSpc>
          </a:pPr>
          <a:r>
            <a:rPr lang="en-US" b="1"/>
            <a:t>La eliminación de itinerarios segregadores desde los 13 años</a:t>
          </a:r>
          <a:endParaRPr lang="es-ES"/>
        </a:p>
      </dgm:t>
    </dgm:pt>
    <dgm:pt modelId="{EA3A4995-F636-5A49-88CB-5F9FF47E71F9}" type="parTrans" cxnId="{2D85B587-BCC0-B040-8DA6-2AE468EB1D72}">
      <dgm:prSet/>
      <dgm:spPr/>
      <dgm:t>
        <a:bodyPr/>
        <a:lstStyle/>
        <a:p>
          <a:endParaRPr lang="es-ES"/>
        </a:p>
      </dgm:t>
    </dgm:pt>
    <dgm:pt modelId="{C2C1002F-8C62-924C-B1C9-034485EC4CE5}" type="sibTrans" cxnId="{2D85B587-BCC0-B040-8DA6-2AE468EB1D72}">
      <dgm:prSet/>
      <dgm:spPr/>
      <dgm:t>
        <a:bodyPr/>
        <a:lstStyle/>
        <a:p>
          <a:endParaRPr lang="es-ES"/>
        </a:p>
      </dgm:t>
    </dgm:pt>
    <dgm:pt modelId="{B2C3E585-1E99-9C4C-B207-6BB3E4A81A63}">
      <dgm:prSet/>
      <dgm:spPr/>
      <dgm:t>
        <a:bodyPr/>
        <a:lstStyle/>
        <a:p>
          <a:pPr>
            <a:lnSpc>
              <a:spcPct val="100000"/>
            </a:lnSpc>
          </a:pPr>
          <a:r>
            <a:rPr lang="en-US" b="1"/>
            <a:t>La supresión de las perversas reválidas, cuyo amplísimo rechazo social obligó al PP a posponerlas </a:t>
          </a:r>
          <a:r>
            <a:rPr lang="en-US" b="1" i="1"/>
            <a:t>sine die</a:t>
          </a:r>
          <a:r>
            <a:rPr lang="en-US" b="1"/>
            <a:t>; </a:t>
          </a:r>
          <a:endParaRPr lang="es-ES"/>
        </a:p>
      </dgm:t>
    </dgm:pt>
    <dgm:pt modelId="{38F82F1F-B781-094C-9FB0-B7B01330123D}" type="parTrans" cxnId="{1C3BB777-47F9-8A4B-95E2-FCDDF1D406A2}">
      <dgm:prSet/>
      <dgm:spPr/>
      <dgm:t>
        <a:bodyPr/>
        <a:lstStyle/>
        <a:p>
          <a:endParaRPr lang="es-ES"/>
        </a:p>
      </dgm:t>
    </dgm:pt>
    <dgm:pt modelId="{438EC983-C736-644F-9AF1-190DC5FA5C4E}" type="sibTrans" cxnId="{1C3BB777-47F9-8A4B-95E2-FCDDF1D406A2}">
      <dgm:prSet/>
      <dgm:spPr/>
      <dgm:t>
        <a:bodyPr/>
        <a:lstStyle/>
        <a:p>
          <a:endParaRPr lang="es-ES"/>
        </a:p>
      </dgm:t>
    </dgm:pt>
    <dgm:pt modelId="{DCA82028-9399-7946-B5FF-1A5F4631BCA3}">
      <dgm:prSet/>
      <dgm:spPr/>
      <dgm:t>
        <a:bodyPr/>
        <a:lstStyle/>
        <a:p>
          <a:pPr>
            <a:lnSpc>
              <a:spcPct val="100000"/>
            </a:lnSpc>
          </a:pPr>
          <a:r>
            <a:rPr lang="en-US" b="1"/>
            <a:t>La recuperación de toda la Educación Infantil como etapa educativa, desde los 0 a los 6 años; </a:t>
          </a:r>
          <a:endParaRPr lang="es-ES"/>
        </a:p>
      </dgm:t>
    </dgm:pt>
    <dgm:pt modelId="{D39CF4BC-A097-1849-BB3B-DAC88FFEDA02}" type="parTrans" cxnId="{17491F45-E928-BA48-B9A2-8C07649C2E44}">
      <dgm:prSet/>
      <dgm:spPr/>
      <dgm:t>
        <a:bodyPr/>
        <a:lstStyle/>
        <a:p>
          <a:endParaRPr lang="es-ES"/>
        </a:p>
      </dgm:t>
    </dgm:pt>
    <dgm:pt modelId="{D583DCBD-7C74-D245-8D96-508194F26CE7}" type="sibTrans" cxnId="{17491F45-E928-BA48-B9A2-8C07649C2E44}">
      <dgm:prSet/>
      <dgm:spPr/>
      <dgm:t>
        <a:bodyPr/>
        <a:lstStyle/>
        <a:p>
          <a:endParaRPr lang="es-ES"/>
        </a:p>
      </dgm:t>
    </dgm:pt>
    <dgm:pt modelId="{33C7DCA3-C9C8-5247-B04E-860E1066E984}">
      <dgm:prSet/>
      <dgm:spPr/>
      <dgm:t>
        <a:bodyPr/>
        <a:lstStyle/>
        <a:p>
          <a:pPr>
            <a:lnSpc>
              <a:spcPct val="100000"/>
            </a:lnSpc>
          </a:pPr>
          <a:r>
            <a:rPr lang="en-US" b="1"/>
            <a:t>La devolución de competencias sustraídas a los claustros y consejos escolares de los centros, que habían quedado profundamente devaluados; </a:t>
          </a:r>
          <a:endParaRPr lang="es-ES"/>
        </a:p>
      </dgm:t>
    </dgm:pt>
    <dgm:pt modelId="{0571D9F3-8609-B046-A060-EE9B54245FBD}" type="parTrans" cxnId="{11A74476-5C5B-F146-B6DF-48B11014B6E6}">
      <dgm:prSet/>
      <dgm:spPr/>
      <dgm:t>
        <a:bodyPr/>
        <a:lstStyle/>
        <a:p>
          <a:endParaRPr lang="es-ES"/>
        </a:p>
      </dgm:t>
    </dgm:pt>
    <dgm:pt modelId="{30E238FC-8ECA-B24B-A97B-239E2749A9FF}" type="sibTrans" cxnId="{11A74476-5C5B-F146-B6DF-48B11014B6E6}">
      <dgm:prSet/>
      <dgm:spPr/>
      <dgm:t>
        <a:bodyPr/>
        <a:lstStyle/>
        <a:p>
          <a:endParaRPr lang="es-ES"/>
        </a:p>
      </dgm:t>
    </dgm:pt>
    <dgm:pt modelId="{76BDD803-E594-1649-AE33-6ACF2D6E1CF7}">
      <dgm:prSet/>
      <dgm:spPr/>
      <dgm:t>
        <a:bodyPr/>
        <a:lstStyle/>
        <a:p>
          <a:pPr>
            <a:lnSpc>
              <a:spcPct val="100000"/>
            </a:lnSpc>
          </a:pPr>
          <a:r>
            <a:rPr lang="en-US" b="1"/>
            <a:t>La relativa pérdida de protagonismo de la asignatura de Religión. </a:t>
          </a:r>
          <a:endParaRPr lang="es-ES"/>
        </a:p>
      </dgm:t>
    </dgm:pt>
    <dgm:pt modelId="{2F171EF9-3842-DD4E-B7EA-0241413C24BC}" type="parTrans" cxnId="{D0DACC08-F6E7-0F42-8320-C9D5351F8676}">
      <dgm:prSet/>
      <dgm:spPr/>
      <dgm:t>
        <a:bodyPr/>
        <a:lstStyle/>
        <a:p>
          <a:endParaRPr lang="es-ES"/>
        </a:p>
      </dgm:t>
    </dgm:pt>
    <dgm:pt modelId="{D94544A1-66D6-C249-BBE8-5A4C4401CD61}" type="sibTrans" cxnId="{D0DACC08-F6E7-0F42-8320-C9D5351F8676}">
      <dgm:prSet/>
      <dgm:spPr/>
      <dgm:t>
        <a:bodyPr/>
        <a:lstStyle/>
        <a:p>
          <a:endParaRPr lang="es-ES"/>
        </a:p>
      </dgm:t>
    </dgm:pt>
    <dgm:pt modelId="{A84D0A20-0FF7-43E1-A232-56B30F31D996}" type="pres">
      <dgm:prSet presAssocID="{35CE514D-00B6-B547-A3B0-490BA6E0C58F}" presName="root" presStyleCnt="0">
        <dgm:presLayoutVars>
          <dgm:dir/>
          <dgm:resizeHandles val="exact"/>
        </dgm:presLayoutVars>
      </dgm:prSet>
      <dgm:spPr/>
    </dgm:pt>
    <dgm:pt modelId="{0BA36BAC-679A-42F5-A022-D026C72197F2}" type="pres">
      <dgm:prSet presAssocID="{4B4D9170-693E-DA4D-BAB6-BA0EC4925CA2}" presName="compNode" presStyleCnt="0"/>
      <dgm:spPr/>
    </dgm:pt>
    <dgm:pt modelId="{E43186F8-9E5F-4075-A8D6-47E6BAB1742E}" type="pres">
      <dgm:prSet presAssocID="{4B4D9170-693E-DA4D-BAB6-BA0EC4925CA2}" presName="bgRect" presStyleLbl="bgShp" presStyleIdx="0" presStyleCnt="5"/>
      <dgm:spPr/>
    </dgm:pt>
    <dgm:pt modelId="{2B423AA2-63F5-4AB3-A2D9-FD398781F450}" type="pres">
      <dgm:prSet presAssocID="{4B4D9170-693E-DA4D-BAB6-BA0EC4925CA2}"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arca de verificación"/>
        </a:ext>
      </dgm:extLst>
    </dgm:pt>
    <dgm:pt modelId="{E0F58F88-180C-4BFF-94CD-4C3C7D7A9CDF}" type="pres">
      <dgm:prSet presAssocID="{4B4D9170-693E-DA4D-BAB6-BA0EC4925CA2}" presName="spaceRect" presStyleCnt="0"/>
      <dgm:spPr/>
    </dgm:pt>
    <dgm:pt modelId="{33867DB1-6754-41C4-B029-30117D1C6000}" type="pres">
      <dgm:prSet presAssocID="{4B4D9170-693E-DA4D-BAB6-BA0EC4925CA2}" presName="parTx" presStyleLbl="revTx" presStyleIdx="0" presStyleCnt="5">
        <dgm:presLayoutVars>
          <dgm:chMax val="0"/>
          <dgm:chPref val="0"/>
        </dgm:presLayoutVars>
      </dgm:prSet>
      <dgm:spPr/>
    </dgm:pt>
    <dgm:pt modelId="{4FC2729C-7505-4673-A23F-3A17A42DD71F}" type="pres">
      <dgm:prSet presAssocID="{C2C1002F-8C62-924C-B1C9-034485EC4CE5}" presName="sibTrans" presStyleCnt="0"/>
      <dgm:spPr/>
    </dgm:pt>
    <dgm:pt modelId="{41ED55FA-F4E0-4B3C-A580-A8DC6E837E6A}" type="pres">
      <dgm:prSet presAssocID="{B2C3E585-1E99-9C4C-B207-6BB3E4A81A63}" presName="compNode" presStyleCnt="0"/>
      <dgm:spPr/>
    </dgm:pt>
    <dgm:pt modelId="{E8D3EDDA-C8CB-435F-AE53-22A4B64B3761}" type="pres">
      <dgm:prSet presAssocID="{B2C3E585-1E99-9C4C-B207-6BB3E4A81A63}" presName="bgRect" presStyleLbl="bgShp" presStyleIdx="1" presStyleCnt="5"/>
      <dgm:spPr/>
    </dgm:pt>
    <dgm:pt modelId="{CC66081F-BF11-4441-844A-7DB03E1A03A0}" type="pres">
      <dgm:prSet presAssocID="{B2C3E585-1E99-9C4C-B207-6BB3E4A81A63}"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Irritante"/>
        </a:ext>
      </dgm:extLst>
    </dgm:pt>
    <dgm:pt modelId="{6898CDC1-D3DE-4201-8403-36D6A241D4CD}" type="pres">
      <dgm:prSet presAssocID="{B2C3E585-1E99-9C4C-B207-6BB3E4A81A63}" presName="spaceRect" presStyleCnt="0"/>
      <dgm:spPr/>
    </dgm:pt>
    <dgm:pt modelId="{269EF042-DCB5-49A5-92A8-3B194B4C832B}" type="pres">
      <dgm:prSet presAssocID="{B2C3E585-1E99-9C4C-B207-6BB3E4A81A63}" presName="parTx" presStyleLbl="revTx" presStyleIdx="1" presStyleCnt="5">
        <dgm:presLayoutVars>
          <dgm:chMax val="0"/>
          <dgm:chPref val="0"/>
        </dgm:presLayoutVars>
      </dgm:prSet>
      <dgm:spPr/>
    </dgm:pt>
    <dgm:pt modelId="{42C4B2F5-3DAA-4CA0-BAF0-DBC935CF3BC6}" type="pres">
      <dgm:prSet presAssocID="{438EC983-C736-644F-9AF1-190DC5FA5C4E}" presName="sibTrans" presStyleCnt="0"/>
      <dgm:spPr/>
    </dgm:pt>
    <dgm:pt modelId="{B7472DD4-BDB1-4631-8373-516E12727FEC}" type="pres">
      <dgm:prSet presAssocID="{DCA82028-9399-7946-B5FF-1A5F4631BCA3}" presName="compNode" presStyleCnt="0"/>
      <dgm:spPr/>
    </dgm:pt>
    <dgm:pt modelId="{E69B1192-27AE-4E32-8E4F-E4D6799381D8}" type="pres">
      <dgm:prSet presAssocID="{DCA82028-9399-7946-B5FF-1A5F4631BCA3}" presName="bgRect" presStyleLbl="bgShp" presStyleIdx="2" presStyleCnt="5"/>
      <dgm:spPr/>
    </dgm:pt>
    <dgm:pt modelId="{F35FC174-22AD-4B11-8091-41BFD738A93C}" type="pres">
      <dgm:prSet presAssocID="{DCA82028-9399-7946-B5FF-1A5F4631BCA3}"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Libros"/>
        </a:ext>
      </dgm:extLst>
    </dgm:pt>
    <dgm:pt modelId="{49C85A5F-185B-4EDD-8C75-382E8EA81730}" type="pres">
      <dgm:prSet presAssocID="{DCA82028-9399-7946-B5FF-1A5F4631BCA3}" presName="spaceRect" presStyleCnt="0"/>
      <dgm:spPr/>
    </dgm:pt>
    <dgm:pt modelId="{0AED29EA-5A1F-4F50-8217-C015B199E1B6}" type="pres">
      <dgm:prSet presAssocID="{DCA82028-9399-7946-B5FF-1A5F4631BCA3}" presName="parTx" presStyleLbl="revTx" presStyleIdx="2" presStyleCnt="5">
        <dgm:presLayoutVars>
          <dgm:chMax val="0"/>
          <dgm:chPref val="0"/>
        </dgm:presLayoutVars>
      </dgm:prSet>
      <dgm:spPr/>
    </dgm:pt>
    <dgm:pt modelId="{E7A17256-A6EB-4EE0-8C11-47F71EFEC811}" type="pres">
      <dgm:prSet presAssocID="{D583DCBD-7C74-D245-8D96-508194F26CE7}" presName="sibTrans" presStyleCnt="0"/>
      <dgm:spPr/>
    </dgm:pt>
    <dgm:pt modelId="{0AD5AE5B-F810-44E8-9820-E519871FC7A8}" type="pres">
      <dgm:prSet presAssocID="{33C7DCA3-C9C8-5247-B04E-860E1066E984}" presName="compNode" presStyleCnt="0"/>
      <dgm:spPr/>
    </dgm:pt>
    <dgm:pt modelId="{2B62684A-AC11-4F01-B30A-6A261FC7674A}" type="pres">
      <dgm:prSet presAssocID="{33C7DCA3-C9C8-5247-B04E-860E1066E984}" presName="bgRect" presStyleLbl="bgShp" presStyleIdx="3" presStyleCnt="5"/>
      <dgm:spPr/>
    </dgm:pt>
    <dgm:pt modelId="{8F329042-B73C-4F1F-8517-DB8EC14B6D68}" type="pres">
      <dgm:prSet presAssocID="{33C7DCA3-C9C8-5247-B04E-860E1066E984}"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Head with Gears"/>
        </a:ext>
      </dgm:extLst>
    </dgm:pt>
    <dgm:pt modelId="{3857B611-03AA-4E86-8C2C-77EA8435EA72}" type="pres">
      <dgm:prSet presAssocID="{33C7DCA3-C9C8-5247-B04E-860E1066E984}" presName="spaceRect" presStyleCnt="0"/>
      <dgm:spPr/>
    </dgm:pt>
    <dgm:pt modelId="{026CEB89-26CA-443F-82E8-661DD4464FB2}" type="pres">
      <dgm:prSet presAssocID="{33C7DCA3-C9C8-5247-B04E-860E1066E984}" presName="parTx" presStyleLbl="revTx" presStyleIdx="3" presStyleCnt="5">
        <dgm:presLayoutVars>
          <dgm:chMax val="0"/>
          <dgm:chPref val="0"/>
        </dgm:presLayoutVars>
      </dgm:prSet>
      <dgm:spPr/>
    </dgm:pt>
    <dgm:pt modelId="{CD912186-F1D7-4D6C-839B-7D8BD5ABD53D}" type="pres">
      <dgm:prSet presAssocID="{30E238FC-8ECA-B24B-A97B-239E2749A9FF}" presName="sibTrans" presStyleCnt="0"/>
      <dgm:spPr/>
    </dgm:pt>
    <dgm:pt modelId="{416A7915-FC5D-4C00-8D47-72BD4C2FA3BA}" type="pres">
      <dgm:prSet presAssocID="{76BDD803-E594-1649-AE33-6ACF2D6E1CF7}" presName="compNode" presStyleCnt="0"/>
      <dgm:spPr/>
    </dgm:pt>
    <dgm:pt modelId="{C8191EDA-E60D-4A82-9723-19E01143C3B9}" type="pres">
      <dgm:prSet presAssocID="{76BDD803-E594-1649-AE33-6ACF2D6E1CF7}" presName="bgRect" presStyleLbl="bgShp" presStyleIdx="4" presStyleCnt="5"/>
      <dgm:spPr/>
    </dgm:pt>
    <dgm:pt modelId="{793BC859-DC9C-4D9F-BD77-687C211A2986}" type="pres">
      <dgm:prSet presAssocID="{76BDD803-E594-1649-AE33-6ACF2D6E1CF7}"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Earth Globe Americas"/>
        </a:ext>
      </dgm:extLst>
    </dgm:pt>
    <dgm:pt modelId="{A046D435-1E86-4D25-82E7-93C466ADFF84}" type="pres">
      <dgm:prSet presAssocID="{76BDD803-E594-1649-AE33-6ACF2D6E1CF7}" presName="spaceRect" presStyleCnt="0"/>
      <dgm:spPr/>
    </dgm:pt>
    <dgm:pt modelId="{65BCAD00-D0C6-4162-B830-0A0AF9C3D40C}" type="pres">
      <dgm:prSet presAssocID="{76BDD803-E594-1649-AE33-6ACF2D6E1CF7}" presName="parTx" presStyleLbl="revTx" presStyleIdx="4" presStyleCnt="5">
        <dgm:presLayoutVars>
          <dgm:chMax val="0"/>
          <dgm:chPref val="0"/>
        </dgm:presLayoutVars>
      </dgm:prSet>
      <dgm:spPr/>
    </dgm:pt>
  </dgm:ptLst>
  <dgm:cxnLst>
    <dgm:cxn modelId="{D0DACC08-F6E7-0F42-8320-C9D5351F8676}" srcId="{35CE514D-00B6-B547-A3B0-490BA6E0C58F}" destId="{76BDD803-E594-1649-AE33-6ACF2D6E1CF7}" srcOrd="4" destOrd="0" parTransId="{2F171EF9-3842-DD4E-B7EA-0241413C24BC}" sibTransId="{D94544A1-66D6-C249-BBE8-5A4C4401CD61}"/>
    <dgm:cxn modelId="{17491F45-E928-BA48-B9A2-8C07649C2E44}" srcId="{35CE514D-00B6-B547-A3B0-490BA6E0C58F}" destId="{DCA82028-9399-7946-B5FF-1A5F4631BCA3}" srcOrd="2" destOrd="0" parTransId="{D39CF4BC-A097-1849-BB3B-DAC88FFEDA02}" sibTransId="{D583DCBD-7C74-D245-8D96-508194F26CE7}"/>
    <dgm:cxn modelId="{11A74476-5C5B-F146-B6DF-48B11014B6E6}" srcId="{35CE514D-00B6-B547-A3B0-490BA6E0C58F}" destId="{33C7DCA3-C9C8-5247-B04E-860E1066E984}" srcOrd="3" destOrd="0" parTransId="{0571D9F3-8609-B046-A060-EE9B54245FBD}" sibTransId="{30E238FC-8ECA-B24B-A97B-239E2749A9FF}"/>
    <dgm:cxn modelId="{1C3BB777-47F9-8A4B-95E2-FCDDF1D406A2}" srcId="{35CE514D-00B6-B547-A3B0-490BA6E0C58F}" destId="{B2C3E585-1E99-9C4C-B207-6BB3E4A81A63}" srcOrd="1" destOrd="0" parTransId="{38F82F1F-B781-094C-9FB0-B7B01330123D}" sibTransId="{438EC983-C736-644F-9AF1-190DC5FA5C4E}"/>
    <dgm:cxn modelId="{67146386-C52E-D44A-9D7C-5A27EE79B68E}" type="presOf" srcId="{76BDD803-E594-1649-AE33-6ACF2D6E1CF7}" destId="{65BCAD00-D0C6-4162-B830-0A0AF9C3D40C}" srcOrd="0" destOrd="0" presId="urn:microsoft.com/office/officeart/2018/2/layout/IconVerticalSolidList"/>
    <dgm:cxn modelId="{2D85B587-BCC0-B040-8DA6-2AE468EB1D72}" srcId="{35CE514D-00B6-B547-A3B0-490BA6E0C58F}" destId="{4B4D9170-693E-DA4D-BAB6-BA0EC4925CA2}" srcOrd="0" destOrd="0" parTransId="{EA3A4995-F636-5A49-88CB-5F9FF47E71F9}" sibTransId="{C2C1002F-8C62-924C-B1C9-034485EC4CE5}"/>
    <dgm:cxn modelId="{8EDD2D8C-BDA9-7541-9860-88EAA050B125}" type="presOf" srcId="{DCA82028-9399-7946-B5FF-1A5F4631BCA3}" destId="{0AED29EA-5A1F-4F50-8217-C015B199E1B6}" srcOrd="0" destOrd="0" presId="urn:microsoft.com/office/officeart/2018/2/layout/IconVerticalSolidList"/>
    <dgm:cxn modelId="{E15681B2-4B46-6D4F-B659-1E1E23802BE5}" type="presOf" srcId="{4B4D9170-693E-DA4D-BAB6-BA0EC4925CA2}" destId="{33867DB1-6754-41C4-B029-30117D1C6000}" srcOrd="0" destOrd="0" presId="urn:microsoft.com/office/officeart/2018/2/layout/IconVerticalSolidList"/>
    <dgm:cxn modelId="{C29C1DB4-85F3-FF44-BF68-86B5E1F9C69E}" type="presOf" srcId="{B2C3E585-1E99-9C4C-B207-6BB3E4A81A63}" destId="{269EF042-DCB5-49A5-92A8-3B194B4C832B}" srcOrd="0" destOrd="0" presId="urn:microsoft.com/office/officeart/2018/2/layout/IconVerticalSolidList"/>
    <dgm:cxn modelId="{08C80DCD-333D-9740-AE70-59366468FB49}" type="presOf" srcId="{35CE514D-00B6-B547-A3B0-490BA6E0C58F}" destId="{A84D0A20-0FF7-43E1-A232-56B30F31D996}" srcOrd="0" destOrd="0" presId="urn:microsoft.com/office/officeart/2018/2/layout/IconVerticalSolidList"/>
    <dgm:cxn modelId="{043420E0-1867-874B-84B8-0BA0E9B7E346}" type="presOf" srcId="{33C7DCA3-C9C8-5247-B04E-860E1066E984}" destId="{026CEB89-26CA-443F-82E8-661DD4464FB2}" srcOrd="0" destOrd="0" presId="urn:microsoft.com/office/officeart/2018/2/layout/IconVerticalSolidList"/>
    <dgm:cxn modelId="{8062F6F6-95F0-1648-AF68-5463248281ED}" type="presParOf" srcId="{A84D0A20-0FF7-43E1-A232-56B30F31D996}" destId="{0BA36BAC-679A-42F5-A022-D026C72197F2}" srcOrd="0" destOrd="0" presId="urn:microsoft.com/office/officeart/2018/2/layout/IconVerticalSolidList"/>
    <dgm:cxn modelId="{FC80601B-3B88-AF4B-B4AC-C1DC0D28A4FF}" type="presParOf" srcId="{0BA36BAC-679A-42F5-A022-D026C72197F2}" destId="{E43186F8-9E5F-4075-A8D6-47E6BAB1742E}" srcOrd="0" destOrd="0" presId="urn:microsoft.com/office/officeart/2018/2/layout/IconVerticalSolidList"/>
    <dgm:cxn modelId="{067EC2E9-900C-034E-A472-4FB11EF96BA3}" type="presParOf" srcId="{0BA36BAC-679A-42F5-A022-D026C72197F2}" destId="{2B423AA2-63F5-4AB3-A2D9-FD398781F450}" srcOrd="1" destOrd="0" presId="urn:microsoft.com/office/officeart/2018/2/layout/IconVerticalSolidList"/>
    <dgm:cxn modelId="{D7B65357-E0EA-AE46-BD42-86AB72FD235E}" type="presParOf" srcId="{0BA36BAC-679A-42F5-A022-D026C72197F2}" destId="{E0F58F88-180C-4BFF-94CD-4C3C7D7A9CDF}" srcOrd="2" destOrd="0" presId="urn:microsoft.com/office/officeart/2018/2/layout/IconVerticalSolidList"/>
    <dgm:cxn modelId="{6035D60F-F4A7-A548-9395-8A93B9CDBE60}" type="presParOf" srcId="{0BA36BAC-679A-42F5-A022-D026C72197F2}" destId="{33867DB1-6754-41C4-B029-30117D1C6000}" srcOrd="3" destOrd="0" presId="urn:microsoft.com/office/officeart/2018/2/layout/IconVerticalSolidList"/>
    <dgm:cxn modelId="{EC517DE6-5598-6449-85F6-31BB1F026BCC}" type="presParOf" srcId="{A84D0A20-0FF7-43E1-A232-56B30F31D996}" destId="{4FC2729C-7505-4673-A23F-3A17A42DD71F}" srcOrd="1" destOrd="0" presId="urn:microsoft.com/office/officeart/2018/2/layout/IconVerticalSolidList"/>
    <dgm:cxn modelId="{15C84C73-F43C-784E-BD13-AD85D4A4244D}" type="presParOf" srcId="{A84D0A20-0FF7-43E1-A232-56B30F31D996}" destId="{41ED55FA-F4E0-4B3C-A580-A8DC6E837E6A}" srcOrd="2" destOrd="0" presId="urn:microsoft.com/office/officeart/2018/2/layout/IconVerticalSolidList"/>
    <dgm:cxn modelId="{ECAC5552-8E5A-834D-B98A-4956A0116735}" type="presParOf" srcId="{41ED55FA-F4E0-4B3C-A580-A8DC6E837E6A}" destId="{E8D3EDDA-C8CB-435F-AE53-22A4B64B3761}" srcOrd="0" destOrd="0" presId="urn:microsoft.com/office/officeart/2018/2/layout/IconVerticalSolidList"/>
    <dgm:cxn modelId="{202634A5-FF81-694D-BAD9-8AC4FE3A7ECF}" type="presParOf" srcId="{41ED55FA-F4E0-4B3C-A580-A8DC6E837E6A}" destId="{CC66081F-BF11-4441-844A-7DB03E1A03A0}" srcOrd="1" destOrd="0" presId="urn:microsoft.com/office/officeart/2018/2/layout/IconVerticalSolidList"/>
    <dgm:cxn modelId="{818BF227-7F12-E144-91AF-EDBB681E6E3B}" type="presParOf" srcId="{41ED55FA-F4E0-4B3C-A580-A8DC6E837E6A}" destId="{6898CDC1-D3DE-4201-8403-36D6A241D4CD}" srcOrd="2" destOrd="0" presId="urn:microsoft.com/office/officeart/2018/2/layout/IconVerticalSolidList"/>
    <dgm:cxn modelId="{07108BAA-D2E0-0143-98F9-0F04CEB4FC90}" type="presParOf" srcId="{41ED55FA-F4E0-4B3C-A580-A8DC6E837E6A}" destId="{269EF042-DCB5-49A5-92A8-3B194B4C832B}" srcOrd="3" destOrd="0" presId="urn:microsoft.com/office/officeart/2018/2/layout/IconVerticalSolidList"/>
    <dgm:cxn modelId="{8EEFF484-DD20-994C-B5DB-D4BA6DB576EB}" type="presParOf" srcId="{A84D0A20-0FF7-43E1-A232-56B30F31D996}" destId="{42C4B2F5-3DAA-4CA0-BAF0-DBC935CF3BC6}" srcOrd="3" destOrd="0" presId="urn:microsoft.com/office/officeart/2018/2/layout/IconVerticalSolidList"/>
    <dgm:cxn modelId="{85C8C1CC-8572-B847-B72C-289EDC16FDF2}" type="presParOf" srcId="{A84D0A20-0FF7-43E1-A232-56B30F31D996}" destId="{B7472DD4-BDB1-4631-8373-516E12727FEC}" srcOrd="4" destOrd="0" presId="urn:microsoft.com/office/officeart/2018/2/layout/IconVerticalSolidList"/>
    <dgm:cxn modelId="{4C0DE523-834B-AE46-8896-C12408C54E05}" type="presParOf" srcId="{B7472DD4-BDB1-4631-8373-516E12727FEC}" destId="{E69B1192-27AE-4E32-8E4F-E4D6799381D8}" srcOrd="0" destOrd="0" presId="urn:microsoft.com/office/officeart/2018/2/layout/IconVerticalSolidList"/>
    <dgm:cxn modelId="{A510D31F-777F-5E4C-8A3F-F6FE91E4C3EA}" type="presParOf" srcId="{B7472DD4-BDB1-4631-8373-516E12727FEC}" destId="{F35FC174-22AD-4B11-8091-41BFD738A93C}" srcOrd="1" destOrd="0" presId="urn:microsoft.com/office/officeart/2018/2/layout/IconVerticalSolidList"/>
    <dgm:cxn modelId="{EB40A788-EABE-1F4F-946E-D92C97858AAC}" type="presParOf" srcId="{B7472DD4-BDB1-4631-8373-516E12727FEC}" destId="{49C85A5F-185B-4EDD-8C75-382E8EA81730}" srcOrd="2" destOrd="0" presId="urn:microsoft.com/office/officeart/2018/2/layout/IconVerticalSolidList"/>
    <dgm:cxn modelId="{2608E30C-19DE-0F4C-8D1E-DED6B06C8554}" type="presParOf" srcId="{B7472DD4-BDB1-4631-8373-516E12727FEC}" destId="{0AED29EA-5A1F-4F50-8217-C015B199E1B6}" srcOrd="3" destOrd="0" presId="urn:microsoft.com/office/officeart/2018/2/layout/IconVerticalSolidList"/>
    <dgm:cxn modelId="{F2CC66D0-DF58-D041-8C42-123755B1CA93}" type="presParOf" srcId="{A84D0A20-0FF7-43E1-A232-56B30F31D996}" destId="{E7A17256-A6EB-4EE0-8C11-47F71EFEC811}" srcOrd="5" destOrd="0" presId="urn:microsoft.com/office/officeart/2018/2/layout/IconVerticalSolidList"/>
    <dgm:cxn modelId="{F1CEC7DC-006F-6C43-9C07-CDE94C4739DD}" type="presParOf" srcId="{A84D0A20-0FF7-43E1-A232-56B30F31D996}" destId="{0AD5AE5B-F810-44E8-9820-E519871FC7A8}" srcOrd="6" destOrd="0" presId="urn:microsoft.com/office/officeart/2018/2/layout/IconVerticalSolidList"/>
    <dgm:cxn modelId="{E1F09600-E903-F448-B31A-7FECB5D59EB8}" type="presParOf" srcId="{0AD5AE5B-F810-44E8-9820-E519871FC7A8}" destId="{2B62684A-AC11-4F01-B30A-6A261FC7674A}" srcOrd="0" destOrd="0" presId="urn:microsoft.com/office/officeart/2018/2/layout/IconVerticalSolidList"/>
    <dgm:cxn modelId="{8F31190D-1EF9-8B4D-9B93-B80D177B2652}" type="presParOf" srcId="{0AD5AE5B-F810-44E8-9820-E519871FC7A8}" destId="{8F329042-B73C-4F1F-8517-DB8EC14B6D68}" srcOrd="1" destOrd="0" presId="urn:microsoft.com/office/officeart/2018/2/layout/IconVerticalSolidList"/>
    <dgm:cxn modelId="{0D9F6068-D514-4147-8213-13D418F0EE73}" type="presParOf" srcId="{0AD5AE5B-F810-44E8-9820-E519871FC7A8}" destId="{3857B611-03AA-4E86-8C2C-77EA8435EA72}" srcOrd="2" destOrd="0" presId="urn:microsoft.com/office/officeart/2018/2/layout/IconVerticalSolidList"/>
    <dgm:cxn modelId="{F7624994-8E3F-FA4F-8406-1CAB19F7B188}" type="presParOf" srcId="{0AD5AE5B-F810-44E8-9820-E519871FC7A8}" destId="{026CEB89-26CA-443F-82E8-661DD4464FB2}" srcOrd="3" destOrd="0" presId="urn:microsoft.com/office/officeart/2018/2/layout/IconVerticalSolidList"/>
    <dgm:cxn modelId="{4A1F1D71-67CC-E643-8C66-432BFF028B12}" type="presParOf" srcId="{A84D0A20-0FF7-43E1-A232-56B30F31D996}" destId="{CD912186-F1D7-4D6C-839B-7D8BD5ABD53D}" srcOrd="7" destOrd="0" presId="urn:microsoft.com/office/officeart/2018/2/layout/IconVerticalSolidList"/>
    <dgm:cxn modelId="{3AA35220-2F5D-804E-AC5F-FCB0783ABC56}" type="presParOf" srcId="{A84D0A20-0FF7-43E1-A232-56B30F31D996}" destId="{416A7915-FC5D-4C00-8D47-72BD4C2FA3BA}" srcOrd="8" destOrd="0" presId="urn:microsoft.com/office/officeart/2018/2/layout/IconVerticalSolidList"/>
    <dgm:cxn modelId="{04870E96-1D66-884B-B7E8-C9A2227DE655}" type="presParOf" srcId="{416A7915-FC5D-4C00-8D47-72BD4C2FA3BA}" destId="{C8191EDA-E60D-4A82-9723-19E01143C3B9}" srcOrd="0" destOrd="0" presId="urn:microsoft.com/office/officeart/2018/2/layout/IconVerticalSolidList"/>
    <dgm:cxn modelId="{3AB3B39E-33E0-4940-9DB0-FFEC77DFAC8D}" type="presParOf" srcId="{416A7915-FC5D-4C00-8D47-72BD4C2FA3BA}" destId="{793BC859-DC9C-4D9F-BD77-687C211A2986}" srcOrd="1" destOrd="0" presId="urn:microsoft.com/office/officeart/2018/2/layout/IconVerticalSolidList"/>
    <dgm:cxn modelId="{74DCF99A-BA3C-A34A-8848-05679CD87B11}" type="presParOf" srcId="{416A7915-FC5D-4C00-8D47-72BD4C2FA3BA}" destId="{A046D435-1E86-4D25-82E7-93C466ADFF84}" srcOrd="2" destOrd="0" presId="urn:microsoft.com/office/officeart/2018/2/layout/IconVerticalSolidList"/>
    <dgm:cxn modelId="{79C1BF19-520C-D145-A620-663A753F12C0}" type="presParOf" srcId="{416A7915-FC5D-4C00-8D47-72BD4C2FA3BA}" destId="{65BCAD00-D0C6-4162-B830-0A0AF9C3D40C}"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223A706-1FC6-4150-90DE-6FDA0592CE6F}"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DACFFD17-5281-43CC-A93C-22ADD0FCFFBE}">
      <dgm:prSet/>
      <dgm:spPr/>
      <dgm:t>
        <a:bodyPr/>
        <a:lstStyle/>
        <a:p>
          <a:r>
            <a:rPr lang="es-ES" b="0" i="0"/>
            <a:t>La Comisión Europea colabora con los Estados miembros de la UE con el fin de apoyar y reforzar el desarrollo de las competencias clave y las capacidades básicas para todos, desde una edad temprana y a lo largo de la vida.</a:t>
          </a:r>
          <a:endParaRPr lang="en-US"/>
        </a:p>
      </dgm:t>
    </dgm:pt>
    <dgm:pt modelId="{ECBA962B-B263-450C-838C-E6BDAB0A2D8F}" type="parTrans" cxnId="{69010E5E-24DB-4949-BB7D-42E71DF90475}">
      <dgm:prSet/>
      <dgm:spPr/>
      <dgm:t>
        <a:bodyPr/>
        <a:lstStyle/>
        <a:p>
          <a:endParaRPr lang="en-US"/>
        </a:p>
      </dgm:t>
    </dgm:pt>
    <dgm:pt modelId="{9D37D027-3721-4E74-AA8F-D1140C7C5A34}" type="sibTrans" cxnId="{69010E5E-24DB-4949-BB7D-42E71DF90475}">
      <dgm:prSet/>
      <dgm:spPr/>
      <dgm:t>
        <a:bodyPr/>
        <a:lstStyle/>
        <a:p>
          <a:endParaRPr lang="en-US"/>
        </a:p>
      </dgm:t>
    </dgm:pt>
    <dgm:pt modelId="{C3846EB1-C429-46A6-8B96-978BD591B258}">
      <dgm:prSet/>
      <dgm:spPr/>
      <dgm:t>
        <a:bodyPr/>
        <a:lstStyle/>
        <a:p>
          <a:r>
            <a:rPr lang="es-ES" b="0" i="0"/>
            <a:t>Entre las </a:t>
          </a:r>
          <a:r>
            <a:rPr lang="es-ES" b="0" i="0" u="sng">
              <a:hlinkClick xmlns:r="http://schemas.openxmlformats.org/officeDocument/2006/relationships" r:id="rId1"/>
            </a:rPr>
            <a:t>competencias clave</a:t>
          </a:r>
          <a:r>
            <a:rPr lang="es-ES" b="0" i="0"/>
            <a:t> se encuentran los conocimientos, capacidades y actitudes que toda persona necesita tanto para su realización y desarrollo personales, como para su empleabilidad, </a:t>
          </a:r>
          <a:r>
            <a:rPr lang="es-ES" b="0" i="0" u="sng">
              <a:hlinkClick xmlns:r="http://schemas.openxmlformats.org/officeDocument/2006/relationships" r:id="rId2"/>
            </a:rPr>
            <a:t>inclusión social</a:t>
          </a:r>
          <a:r>
            <a:rPr lang="es-ES" b="0" i="0"/>
            <a:t> y ciudadanía activa. </a:t>
          </a:r>
          <a:endParaRPr lang="en-US"/>
        </a:p>
      </dgm:t>
    </dgm:pt>
    <dgm:pt modelId="{572713F1-D297-4304-AA7D-F8A80CB5030F}" type="parTrans" cxnId="{AE8C6CDB-5580-4C27-A230-9B13184E16D8}">
      <dgm:prSet/>
      <dgm:spPr/>
      <dgm:t>
        <a:bodyPr/>
        <a:lstStyle/>
        <a:p>
          <a:endParaRPr lang="en-US"/>
        </a:p>
      </dgm:t>
    </dgm:pt>
    <dgm:pt modelId="{6001167A-EF2F-4DD5-B9A0-2B281BCE262C}" type="sibTrans" cxnId="{AE8C6CDB-5580-4C27-A230-9B13184E16D8}">
      <dgm:prSet/>
      <dgm:spPr/>
      <dgm:t>
        <a:bodyPr/>
        <a:lstStyle/>
        <a:p>
          <a:endParaRPr lang="en-US"/>
        </a:p>
      </dgm:t>
    </dgm:pt>
    <dgm:pt modelId="{386C809B-8012-9E41-8400-02D3600FFC17}" type="pres">
      <dgm:prSet presAssocID="{5223A706-1FC6-4150-90DE-6FDA0592CE6F}" presName="hierChild1" presStyleCnt="0">
        <dgm:presLayoutVars>
          <dgm:chPref val="1"/>
          <dgm:dir/>
          <dgm:animOne val="branch"/>
          <dgm:animLvl val="lvl"/>
          <dgm:resizeHandles/>
        </dgm:presLayoutVars>
      </dgm:prSet>
      <dgm:spPr/>
    </dgm:pt>
    <dgm:pt modelId="{94C8D4AB-E087-E94D-B9D8-582608269D28}" type="pres">
      <dgm:prSet presAssocID="{DACFFD17-5281-43CC-A93C-22ADD0FCFFBE}" presName="hierRoot1" presStyleCnt="0"/>
      <dgm:spPr/>
    </dgm:pt>
    <dgm:pt modelId="{A2B3CD37-FAF0-EE40-864B-7633E1B64448}" type="pres">
      <dgm:prSet presAssocID="{DACFFD17-5281-43CC-A93C-22ADD0FCFFBE}" presName="composite" presStyleCnt="0"/>
      <dgm:spPr/>
    </dgm:pt>
    <dgm:pt modelId="{177619F9-9E50-3045-8893-EC3B61B045F2}" type="pres">
      <dgm:prSet presAssocID="{DACFFD17-5281-43CC-A93C-22ADD0FCFFBE}" presName="background" presStyleLbl="node0" presStyleIdx="0" presStyleCnt="2"/>
      <dgm:spPr/>
    </dgm:pt>
    <dgm:pt modelId="{6D3BDAAF-07F8-C84D-9B63-9A040571896B}" type="pres">
      <dgm:prSet presAssocID="{DACFFD17-5281-43CC-A93C-22ADD0FCFFBE}" presName="text" presStyleLbl="fgAcc0" presStyleIdx="0" presStyleCnt="2">
        <dgm:presLayoutVars>
          <dgm:chPref val="3"/>
        </dgm:presLayoutVars>
      </dgm:prSet>
      <dgm:spPr/>
    </dgm:pt>
    <dgm:pt modelId="{9FB74B72-4AF0-4345-9650-AB85FC11F764}" type="pres">
      <dgm:prSet presAssocID="{DACFFD17-5281-43CC-A93C-22ADD0FCFFBE}" presName="hierChild2" presStyleCnt="0"/>
      <dgm:spPr/>
    </dgm:pt>
    <dgm:pt modelId="{96E1C9BD-D230-1349-B891-8AB4D6C94E21}" type="pres">
      <dgm:prSet presAssocID="{C3846EB1-C429-46A6-8B96-978BD591B258}" presName="hierRoot1" presStyleCnt="0"/>
      <dgm:spPr/>
    </dgm:pt>
    <dgm:pt modelId="{0B0FA956-EC3B-B54E-9812-EA88C9851EF6}" type="pres">
      <dgm:prSet presAssocID="{C3846EB1-C429-46A6-8B96-978BD591B258}" presName="composite" presStyleCnt="0"/>
      <dgm:spPr/>
    </dgm:pt>
    <dgm:pt modelId="{D689188D-497F-FD41-A693-3EC4CCCBEF20}" type="pres">
      <dgm:prSet presAssocID="{C3846EB1-C429-46A6-8B96-978BD591B258}" presName="background" presStyleLbl="node0" presStyleIdx="1" presStyleCnt="2"/>
      <dgm:spPr/>
    </dgm:pt>
    <dgm:pt modelId="{FFD0CCD8-9E8C-6C44-BBE9-BE67798A52C4}" type="pres">
      <dgm:prSet presAssocID="{C3846EB1-C429-46A6-8B96-978BD591B258}" presName="text" presStyleLbl="fgAcc0" presStyleIdx="1" presStyleCnt="2">
        <dgm:presLayoutVars>
          <dgm:chPref val="3"/>
        </dgm:presLayoutVars>
      </dgm:prSet>
      <dgm:spPr/>
    </dgm:pt>
    <dgm:pt modelId="{030550CA-5E6B-934B-82BC-2F9FF1E30A88}" type="pres">
      <dgm:prSet presAssocID="{C3846EB1-C429-46A6-8B96-978BD591B258}" presName="hierChild2" presStyleCnt="0"/>
      <dgm:spPr/>
    </dgm:pt>
  </dgm:ptLst>
  <dgm:cxnLst>
    <dgm:cxn modelId="{69010E5E-24DB-4949-BB7D-42E71DF90475}" srcId="{5223A706-1FC6-4150-90DE-6FDA0592CE6F}" destId="{DACFFD17-5281-43CC-A93C-22ADD0FCFFBE}" srcOrd="0" destOrd="0" parTransId="{ECBA962B-B263-450C-838C-E6BDAB0A2D8F}" sibTransId="{9D37D027-3721-4E74-AA8F-D1140C7C5A34}"/>
    <dgm:cxn modelId="{519CEC8A-E428-864D-ACDC-362FD4EAFFB6}" type="presOf" srcId="{DACFFD17-5281-43CC-A93C-22ADD0FCFFBE}" destId="{6D3BDAAF-07F8-C84D-9B63-9A040571896B}" srcOrd="0" destOrd="0" presId="urn:microsoft.com/office/officeart/2005/8/layout/hierarchy1"/>
    <dgm:cxn modelId="{8E163BC9-BDC8-C94D-8318-842A40F75278}" type="presOf" srcId="{C3846EB1-C429-46A6-8B96-978BD591B258}" destId="{FFD0CCD8-9E8C-6C44-BBE9-BE67798A52C4}" srcOrd="0" destOrd="0" presId="urn:microsoft.com/office/officeart/2005/8/layout/hierarchy1"/>
    <dgm:cxn modelId="{7A9B65CE-F15E-8942-8015-B999ED02AC72}" type="presOf" srcId="{5223A706-1FC6-4150-90DE-6FDA0592CE6F}" destId="{386C809B-8012-9E41-8400-02D3600FFC17}" srcOrd="0" destOrd="0" presId="urn:microsoft.com/office/officeart/2005/8/layout/hierarchy1"/>
    <dgm:cxn modelId="{AE8C6CDB-5580-4C27-A230-9B13184E16D8}" srcId="{5223A706-1FC6-4150-90DE-6FDA0592CE6F}" destId="{C3846EB1-C429-46A6-8B96-978BD591B258}" srcOrd="1" destOrd="0" parTransId="{572713F1-D297-4304-AA7D-F8A80CB5030F}" sibTransId="{6001167A-EF2F-4DD5-B9A0-2B281BCE262C}"/>
    <dgm:cxn modelId="{B6DE1BF0-2FFD-F840-9908-B6853619FE8B}" type="presParOf" srcId="{386C809B-8012-9E41-8400-02D3600FFC17}" destId="{94C8D4AB-E087-E94D-B9D8-582608269D28}" srcOrd="0" destOrd="0" presId="urn:microsoft.com/office/officeart/2005/8/layout/hierarchy1"/>
    <dgm:cxn modelId="{2442BF3D-5A01-EA40-BE6B-00B1AE178FD5}" type="presParOf" srcId="{94C8D4AB-E087-E94D-B9D8-582608269D28}" destId="{A2B3CD37-FAF0-EE40-864B-7633E1B64448}" srcOrd="0" destOrd="0" presId="urn:microsoft.com/office/officeart/2005/8/layout/hierarchy1"/>
    <dgm:cxn modelId="{B9C93DB3-25CA-0848-A5A2-7A7977661508}" type="presParOf" srcId="{A2B3CD37-FAF0-EE40-864B-7633E1B64448}" destId="{177619F9-9E50-3045-8893-EC3B61B045F2}" srcOrd="0" destOrd="0" presId="urn:microsoft.com/office/officeart/2005/8/layout/hierarchy1"/>
    <dgm:cxn modelId="{EF756F18-E64F-7941-82BE-9FDD3014F7F1}" type="presParOf" srcId="{A2B3CD37-FAF0-EE40-864B-7633E1B64448}" destId="{6D3BDAAF-07F8-C84D-9B63-9A040571896B}" srcOrd="1" destOrd="0" presId="urn:microsoft.com/office/officeart/2005/8/layout/hierarchy1"/>
    <dgm:cxn modelId="{F6611D95-719C-8C42-B79C-5980AAF913E3}" type="presParOf" srcId="{94C8D4AB-E087-E94D-B9D8-582608269D28}" destId="{9FB74B72-4AF0-4345-9650-AB85FC11F764}" srcOrd="1" destOrd="0" presId="urn:microsoft.com/office/officeart/2005/8/layout/hierarchy1"/>
    <dgm:cxn modelId="{6801DBD7-FF15-0047-9863-51F0BAC7019F}" type="presParOf" srcId="{386C809B-8012-9E41-8400-02D3600FFC17}" destId="{96E1C9BD-D230-1349-B891-8AB4D6C94E21}" srcOrd="1" destOrd="0" presId="urn:microsoft.com/office/officeart/2005/8/layout/hierarchy1"/>
    <dgm:cxn modelId="{FA39C05F-3413-3D42-8FA5-329C901E43BF}" type="presParOf" srcId="{96E1C9BD-D230-1349-B891-8AB4D6C94E21}" destId="{0B0FA956-EC3B-B54E-9812-EA88C9851EF6}" srcOrd="0" destOrd="0" presId="urn:microsoft.com/office/officeart/2005/8/layout/hierarchy1"/>
    <dgm:cxn modelId="{E2BFE54F-BECC-C042-A700-CF38258798D8}" type="presParOf" srcId="{0B0FA956-EC3B-B54E-9812-EA88C9851EF6}" destId="{D689188D-497F-FD41-A693-3EC4CCCBEF20}" srcOrd="0" destOrd="0" presId="urn:microsoft.com/office/officeart/2005/8/layout/hierarchy1"/>
    <dgm:cxn modelId="{4975E5D8-CBFE-1440-B6CF-65A3F8AC1243}" type="presParOf" srcId="{0B0FA956-EC3B-B54E-9812-EA88C9851EF6}" destId="{FFD0CCD8-9E8C-6C44-BBE9-BE67798A52C4}" srcOrd="1" destOrd="0" presId="urn:microsoft.com/office/officeart/2005/8/layout/hierarchy1"/>
    <dgm:cxn modelId="{522FD0C8-874B-5243-B5B0-29593AA09C39}" type="presParOf" srcId="{96E1C9BD-D230-1349-B891-8AB4D6C94E21}" destId="{030550CA-5E6B-934B-82BC-2F9FF1E30A88}"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CC4E2B9-E42A-9646-9800-4266D641A1AC}" type="doc">
      <dgm:prSet loTypeId="urn:microsoft.com/office/officeart/2018/2/layout/IconVerticalSolidList" loCatId="icon" qsTypeId="urn:microsoft.com/office/officeart/2005/8/quickstyle/simple1" qsCatId="simple" csTypeId="urn:microsoft.com/office/officeart/2005/8/colors/colorful1" csCatId="colorful" phldr="1"/>
      <dgm:spPr/>
      <dgm:t>
        <a:bodyPr/>
        <a:lstStyle/>
        <a:p>
          <a:endParaRPr lang="es-ES"/>
        </a:p>
      </dgm:t>
    </dgm:pt>
    <dgm:pt modelId="{7A3C76CA-D2A2-5A44-8993-C74A57C5EE7F}">
      <dgm:prSet/>
      <dgm:spPr/>
      <dgm:t>
        <a:bodyPr/>
        <a:lstStyle/>
        <a:p>
          <a:pPr>
            <a:lnSpc>
              <a:spcPct val="100000"/>
            </a:lnSpc>
          </a:pPr>
          <a:r>
            <a:rPr lang="es-ES" b="0" i="0"/>
            <a:t>proporcionar una educación, formación y aprendizaje permanente de alta calidad para todos</a:t>
          </a:r>
          <a:endParaRPr lang="es-ES"/>
        </a:p>
      </dgm:t>
    </dgm:pt>
    <dgm:pt modelId="{2AB87286-43DB-5E46-A5CA-06B3CDE62AA9}" type="parTrans" cxnId="{9FE7C232-4D1D-364B-93A7-01C0C8011D83}">
      <dgm:prSet/>
      <dgm:spPr/>
      <dgm:t>
        <a:bodyPr/>
        <a:lstStyle/>
        <a:p>
          <a:endParaRPr lang="es-ES"/>
        </a:p>
      </dgm:t>
    </dgm:pt>
    <dgm:pt modelId="{EA3160A5-8E88-3447-87D7-0F0227720B8D}" type="sibTrans" cxnId="{9FE7C232-4D1D-364B-93A7-01C0C8011D83}">
      <dgm:prSet/>
      <dgm:spPr/>
      <dgm:t>
        <a:bodyPr/>
        <a:lstStyle/>
        <a:p>
          <a:endParaRPr lang="es-ES"/>
        </a:p>
      </dgm:t>
    </dgm:pt>
    <dgm:pt modelId="{29F9801C-0C00-DF40-A90F-88882C00684E}">
      <dgm:prSet/>
      <dgm:spPr/>
      <dgm:t>
        <a:bodyPr/>
        <a:lstStyle/>
        <a:p>
          <a:pPr>
            <a:lnSpc>
              <a:spcPct val="100000"/>
            </a:lnSpc>
          </a:pPr>
          <a:r>
            <a:rPr lang="es-ES" b="0" i="0"/>
            <a:t>apoyar al personal docente en la aplicación de planteamientos de enseñanza y aprendizaje basados en las competencias</a:t>
          </a:r>
          <a:endParaRPr lang="es-ES"/>
        </a:p>
      </dgm:t>
    </dgm:pt>
    <dgm:pt modelId="{EC75357E-D045-A948-97A2-6CB09AF9E1E5}" type="parTrans" cxnId="{3B86C137-8762-3F46-8951-C96C3928E9A0}">
      <dgm:prSet/>
      <dgm:spPr/>
      <dgm:t>
        <a:bodyPr/>
        <a:lstStyle/>
        <a:p>
          <a:endParaRPr lang="es-ES"/>
        </a:p>
      </dgm:t>
    </dgm:pt>
    <dgm:pt modelId="{B8E537EA-061E-0C49-80A2-AE456CCE00E0}" type="sibTrans" cxnId="{3B86C137-8762-3F46-8951-C96C3928E9A0}">
      <dgm:prSet/>
      <dgm:spPr/>
      <dgm:t>
        <a:bodyPr/>
        <a:lstStyle/>
        <a:p>
          <a:endParaRPr lang="es-ES"/>
        </a:p>
      </dgm:t>
    </dgm:pt>
    <dgm:pt modelId="{C54EB9E7-49BE-EC45-99EB-7277FEACDB9B}">
      <dgm:prSet/>
      <dgm:spPr/>
      <dgm:t>
        <a:bodyPr/>
        <a:lstStyle/>
        <a:p>
          <a:pPr>
            <a:lnSpc>
              <a:spcPct val="100000"/>
            </a:lnSpc>
          </a:pPr>
          <a:r>
            <a:rPr lang="es-ES" b="0" i="0"/>
            <a:t>fomentar una variedad de planteamientos y contextos de aprendizaje desde la perspectiva del aprendizaje permanente</a:t>
          </a:r>
          <a:endParaRPr lang="es-ES"/>
        </a:p>
      </dgm:t>
    </dgm:pt>
    <dgm:pt modelId="{B6CE998E-5807-964A-AC33-5CA5D495AE98}" type="parTrans" cxnId="{751E84CB-7550-D94D-952E-A303B4F24F50}">
      <dgm:prSet/>
      <dgm:spPr/>
      <dgm:t>
        <a:bodyPr/>
        <a:lstStyle/>
        <a:p>
          <a:endParaRPr lang="es-ES"/>
        </a:p>
      </dgm:t>
    </dgm:pt>
    <dgm:pt modelId="{A5E91679-B3EF-604B-B553-6F9BF092C11D}" type="sibTrans" cxnId="{751E84CB-7550-D94D-952E-A303B4F24F50}">
      <dgm:prSet/>
      <dgm:spPr/>
      <dgm:t>
        <a:bodyPr/>
        <a:lstStyle/>
        <a:p>
          <a:endParaRPr lang="es-ES"/>
        </a:p>
      </dgm:t>
    </dgm:pt>
    <dgm:pt modelId="{CD6F796E-40C1-9D48-A751-1318D38D7CDF}">
      <dgm:prSet/>
      <dgm:spPr/>
      <dgm:t>
        <a:bodyPr/>
        <a:lstStyle/>
        <a:p>
          <a:pPr>
            <a:lnSpc>
              <a:spcPct val="100000"/>
            </a:lnSpc>
          </a:pPr>
          <a:r>
            <a:rPr lang="es-ES" b="0" i="0"/>
            <a:t>explorar distintos planteamientos para la evaluación y la validación de las competencias clave.</a:t>
          </a:r>
          <a:endParaRPr lang="es-ES"/>
        </a:p>
      </dgm:t>
    </dgm:pt>
    <dgm:pt modelId="{CD5A4261-3F2D-0C48-9732-F74EA1A12F14}" type="parTrans" cxnId="{37693C36-D457-3244-AA43-6BA51F4CA801}">
      <dgm:prSet/>
      <dgm:spPr/>
      <dgm:t>
        <a:bodyPr/>
        <a:lstStyle/>
        <a:p>
          <a:endParaRPr lang="es-ES"/>
        </a:p>
      </dgm:t>
    </dgm:pt>
    <dgm:pt modelId="{2E48D587-E144-154A-983D-84722B3EF9B7}" type="sibTrans" cxnId="{37693C36-D457-3244-AA43-6BA51F4CA801}">
      <dgm:prSet/>
      <dgm:spPr/>
      <dgm:t>
        <a:bodyPr/>
        <a:lstStyle/>
        <a:p>
          <a:endParaRPr lang="es-ES"/>
        </a:p>
      </dgm:t>
    </dgm:pt>
    <dgm:pt modelId="{30E27F89-3ACF-4849-8A9D-A443E416867B}" type="pres">
      <dgm:prSet presAssocID="{8CC4E2B9-E42A-9646-9800-4266D641A1AC}" presName="root" presStyleCnt="0">
        <dgm:presLayoutVars>
          <dgm:dir/>
          <dgm:resizeHandles val="exact"/>
        </dgm:presLayoutVars>
      </dgm:prSet>
      <dgm:spPr/>
    </dgm:pt>
    <dgm:pt modelId="{0DC5A018-186A-4874-AB8E-18AC8EDF4D41}" type="pres">
      <dgm:prSet presAssocID="{7A3C76CA-D2A2-5A44-8993-C74A57C5EE7F}" presName="compNode" presStyleCnt="0"/>
      <dgm:spPr/>
    </dgm:pt>
    <dgm:pt modelId="{BB5DDA41-4C70-4CDB-9D41-4D080D58F9E1}" type="pres">
      <dgm:prSet presAssocID="{7A3C76CA-D2A2-5A44-8993-C74A57C5EE7F}" presName="bgRect" presStyleLbl="bgShp" presStyleIdx="0" presStyleCnt="4"/>
      <dgm:spPr/>
    </dgm:pt>
    <dgm:pt modelId="{FB2D9B0B-DA7D-45DC-B5DA-D62CB63715C0}" type="pres">
      <dgm:prSet presAssocID="{7A3C76CA-D2A2-5A44-8993-C74A57C5EE7F}"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Libros"/>
        </a:ext>
      </dgm:extLst>
    </dgm:pt>
    <dgm:pt modelId="{E7ED3383-50B0-4C33-A752-DCF4AF621D43}" type="pres">
      <dgm:prSet presAssocID="{7A3C76CA-D2A2-5A44-8993-C74A57C5EE7F}" presName="spaceRect" presStyleCnt="0"/>
      <dgm:spPr/>
    </dgm:pt>
    <dgm:pt modelId="{3856E9CC-64C6-4083-9BB4-1026C323B9D4}" type="pres">
      <dgm:prSet presAssocID="{7A3C76CA-D2A2-5A44-8993-C74A57C5EE7F}" presName="parTx" presStyleLbl="revTx" presStyleIdx="0" presStyleCnt="4">
        <dgm:presLayoutVars>
          <dgm:chMax val="0"/>
          <dgm:chPref val="0"/>
        </dgm:presLayoutVars>
      </dgm:prSet>
      <dgm:spPr/>
    </dgm:pt>
    <dgm:pt modelId="{61A1BF67-943B-4F77-AC2D-2774E2ED72C7}" type="pres">
      <dgm:prSet presAssocID="{EA3160A5-8E88-3447-87D7-0F0227720B8D}" presName="sibTrans" presStyleCnt="0"/>
      <dgm:spPr/>
    </dgm:pt>
    <dgm:pt modelId="{582A9601-CDAE-4E40-8278-15B1E4AA4A78}" type="pres">
      <dgm:prSet presAssocID="{29F9801C-0C00-DF40-A90F-88882C00684E}" presName="compNode" presStyleCnt="0"/>
      <dgm:spPr/>
    </dgm:pt>
    <dgm:pt modelId="{9A6430CF-2232-4E8B-8149-D6593ABD3CC0}" type="pres">
      <dgm:prSet presAssocID="{29F9801C-0C00-DF40-A90F-88882C00684E}" presName="bgRect" presStyleLbl="bgShp" presStyleIdx="1" presStyleCnt="4"/>
      <dgm:spPr/>
    </dgm:pt>
    <dgm:pt modelId="{5221C80E-1102-4269-A38A-0A44E3F0F4BF}" type="pres">
      <dgm:prSet presAssocID="{29F9801C-0C00-DF40-A90F-88882C00684E}"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mart Phone"/>
        </a:ext>
      </dgm:extLst>
    </dgm:pt>
    <dgm:pt modelId="{912AB606-8DBF-4A2D-A62C-521D7169637C}" type="pres">
      <dgm:prSet presAssocID="{29F9801C-0C00-DF40-A90F-88882C00684E}" presName="spaceRect" presStyleCnt="0"/>
      <dgm:spPr/>
    </dgm:pt>
    <dgm:pt modelId="{B533F608-B6EE-4C9E-90BE-087FE66C8456}" type="pres">
      <dgm:prSet presAssocID="{29F9801C-0C00-DF40-A90F-88882C00684E}" presName="parTx" presStyleLbl="revTx" presStyleIdx="1" presStyleCnt="4">
        <dgm:presLayoutVars>
          <dgm:chMax val="0"/>
          <dgm:chPref val="0"/>
        </dgm:presLayoutVars>
      </dgm:prSet>
      <dgm:spPr/>
    </dgm:pt>
    <dgm:pt modelId="{4C0DB34D-224D-4CCE-8CEF-AA901A578657}" type="pres">
      <dgm:prSet presAssocID="{B8E537EA-061E-0C49-80A2-AE456CCE00E0}" presName="sibTrans" presStyleCnt="0"/>
      <dgm:spPr/>
    </dgm:pt>
    <dgm:pt modelId="{8359F116-999A-4C6D-A4E2-48BDE73F6E22}" type="pres">
      <dgm:prSet presAssocID="{C54EB9E7-49BE-EC45-99EB-7277FEACDB9B}" presName="compNode" presStyleCnt="0"/>
      <dgm:spPr/>
    </dgm:pt>
    <dgm:pt modelId="{B781A2F8-9DD0-46C4-A1B9-35883C165700}" type="pres">
      <dgm:prSet presAssocID="{C54EB9E7-49BE-EC45-99EB-7277FEACDB9B}" presName="bgRect" presStyleLbl="bgShp" presStyleIdx="2" presStyleCnt="4"/>
      <dgm:spPr/>
    </dgm:pt>
    <dgm:pt modelId="{6173586D-D5E7-452E-A757-C63F09CFEB49}" type="pres">
      <dgm:prSet presAssocID="{C54EB9E7-49BE-EC45-99EB-7277FEACDB9B}"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Head with Gears"/>
        </a:ext>
      </dgm:extLst>
    </dgm:pt>
    <dgm:pt modelId="{C82C9117-DBEE-4969-84BC-E53BB7E85E75}" type="pres">
      <dgm:prSet presAssocID="{C54EB9E7-49BE-EC45-99EB-7277FEACDB9B}" presName="spaceRect" presStyleCnt="0"/>
      <dgm:spPr/>
    </dgm:pt>
    <dgm:pt modelId="{7079AD65-0F5A-45C4-A275-150C854AE836}" type="pres">
      <dgm:prSet presAssocID="{C54EB9E7-49BE-EC45-99EB-7277FEACDB9B}" presName="parTx" presStyleLbl="revTx" presStyleIdx="2" presStyleCnt="4">
        <dgm:presLayoutVars>
          <dgm:chMax val="0"/>
          <dgm:chPref val="0"/>
        </dgm:presLayoutVars>
      </dgm:prSet>
      <dgm:spPr/>
    </dgm:pt>
    <dgm:pt modelId="{491749C4-94E0-4A5A-BF36-E3EFC7927F8D}" type="pres">
      <dgm:prSet presAssocID="{A5E91679-B3EF-604B-B553-6F9BF092C11D}" presName="sibTrans" presStyleCnt="0"/>
      <dgm:spPr/>
    </dgm:pt>
    <dgm:pt modelId="{ED819DEB-07D6-4A50-9420-2FA97642BEAA}" type="pres">
      <dgm:prSet presAssocID="{CD6F796E-40C1-9D48-A751-1318D38D7CDF}" presName="compNode" presStyleCnt="0"/>
      <dgm:spPr/>
    </dgm:pt>
    <dgm:pt modelId="{C93865E2-40D3-44A0-84CC-A8960D2F69CD}" type="pres">
      <dgm:prSet presAssocID="{CD6F796E-40C1-9D48-A751-1318D38D7CDF}" presName="bgRect" presStyleLbl="bgShp" presStyleIdx="3" presStyleCnt="4"/>
      <dgm:spPr/>
    </dgm:pt>
    <dgm:pt modelId="{A73D4E80-10F1-4330-BCEC-0EC73B041740}" type="pres">
      <dgm:prSet presAssocID="{CD6F796E-40C1-9D48-A751-1318D38D7CDF}"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Marca de verificación"/>
        </a:ext>
      </dgm:extLst>
    </dgm:pt>
    <dgm:pt modelId="{C1880B74-D972-44CE-AB46-26900E2D031A}" type="pres">
      <dgm:prSet presAssocID="{CD6F796E-40C1-9D48-A751-1318D38D7CDF}" presName="spaceRect" presStyleCnt="0"/>
      <dgm:spPr/>
    </dgm:pt>
    <dgm:pt modelId="{3AC3448E-12A4-448C-920D-5C818EFE0437}" type="pres">
      <dgm:prSet presAssocID="{CD6F796E-40C1-9D48-A751-1318D38D7CDF}" presName="parTx" presStyleLbl="revTx" presStyleIdx="3" presStyleCnt="4">
        <dgm:presLayoutVars>
          <dgm:chMax val="0"/>
          <dgm:chPref val="0"/>
        </dgm:presLayoutVars>
      </dgm:prSet>
      <dgm:spPr/>
    </dgm:pt>
  </dgm:ptLst>
  <dgm:cxnLst>
    <dgm:cxn modelId="{9FE7C232-4D1D-364B-93A7-01C0C8011D83}" srcId="{8CC4E2B9-E42A-9646-9800-4266D641A1AC}" destId="{7A3C76CA-D2A2-5A44-8993-C74A57C5EE7F}" srcOrd="0" destOrd="0" parTransId="{2AB87286-43DB-5E46-A5CA-06B3CDE62AA9}" sibTransId="{EA3160A5-8E88-3447-87D7-0F0227720B8D}"/>
    <dgm:cxn modelId="{37693C36-D457-3244-AA43-6BA51F4CA801}" srcId="{8CC4E2B9-E42A-9646-9800-4266D641A1AC}" destId="{CD6F796E-40C1-9D48-A751-1318D38D7CDF}" srcOrd="3" destOrd="0" parTransId="{CD5A4261-3F2D-0C48-9732-F74EA1A12F14}" sibTransId="{2E48D587-E144-154A-983D-84722B3EF9B7}"/>
    <dgm:cxn modelId="{3B86C137-8762-3F46-8951-C96C3928E9A0}" srcId="{8CC4E2B9-E42A-9646-9800-4266D641A1AC}" destId="{29F9801C-0C00-DF40-A90F-88882C00684E}" srcOrd="1" destOrd="0" parTransId="{EC75357E-D045-A948-97A2-6CB09AF9E1E5}" sibTransId="{B8E537EA-061E-0C49-80A2-AE456CCE00E0}"/>
    <dgm:cxn modelId="{D84F1566-5F8E-8A4F-BE4C-267D69C1D401}" type="presOf" srcId="{7A3C76CA-D2A2-5A44-8993-C74A57C5EE7F}" destId="{3856E9CC-64C6-4083-9BB4-1026C323B9D4}" srcOrd="0" destOrd="0" presId="urn:microsoft.com/office/officeart/2018/2/layout/IconVerticalSolidList"/>
    <dgm:cxn modelId="{30D18098-9C7F-CE41-8450-6FA2EA707772}" type="presOf" srcId="{8CC4E2B9-E42A-9646-9800-4266D641A1AC}" destId="{30E27F89-3ACF-4849-8A9D-A443E416867B}" srcOrd="0" destOrd="0" presId="urn:microsoft.com/office/officeart/2018/2/layout/IconVerticalSolidList"/>
    <dgm:cxn modelId="{09A791A5-8925-8E46-B8A5-4999B4D1087C}" type="presOf" srcId="{29F9801C-0C00-DF40-A90F-88882C00684E}" destId="{B533F608-B6EE-4C9E-90BE-087FE66C8456}" srcOrd="0" destOrd="0" presId="urn:microsoft.com/office/officeart/2018/2/layout/IconVerticalSolidList"/>
    <dgm:cxn modelId="{C4B6D9B6-00E8-9C4F-AFAA-E1A93C305723}" type="presOf" srcId="{C54EB9E7-49BE-EC45-99EB-7277FEACDB9B}" destId="{7079AD65-0F5A-45C4-A275-150C854AE836}" srcOrd="0" destOrd="0" presId="urn:microsoft.com/office/officeart/2018/2/layout/IconVerticalSolidList"/>
    <dgm:cxn modelId="{751E84CB-7550-D94D-952E-A303B4F24F50}" srcId="{8CC4E2B9-E42A-9646-9800-4266D641A1AC}" destId="{C54EB9E7-49BE-EC45-99EB-7277FEACDB9B}" srcOrd="2" destOrd="0" parTransId="{B6CE998E-5807-964A-AC33-5CA5D495AE98}" sibTransId="{A5E91679-B3EF-604B-B553-6F9BF092C11D}"/>
    <dgm:cxn modelId="{3712CBE1-2A14-A543-9A2F-85AB6DA392F0}" type="presOf" srcId="{CD6F796E-40C1-9D48-A751-1318D38D7CDF}" destId="{3AC3448E-12A4-448C-920D-5C818EFE0437}" srcOrd="0" destOrd="0" presId="urn:microsoft.com/office/officeart/2018/2/layout/IconVerticalSolidList"/>
    <dgm:cxn modelId="{D786B77E-D7C0-EC43-9681-2011FEB21791}" type="presParOf" srcId="{30E27F89-3ACF-4849-8A9D-A443E416867B}" destId="{0DC5A018-186A-4874-AB8E-18AC8EDF4D41}" srcOrd="0" destOrd="0" presId="urn:microsoft.com/office/officeart/2018/2/layout/IconVerticalSolidList"/>
    <dgm:cxn modelId="{A4F649E2-335B-5F4D-8805-D6299ED6DF4E}" type="presParOf" srcId="{0DC5A018-186A-4874-AB8E-18AC8EDF4D41}" destId="{BB5DDA41-4C70-4CDB-9D41-4D080D58F9E1}" srcOrd="0" destOrd="0" presId="urn:microsoft.com/office/officeart/2018/2/layout/IconVerticalSolidList"/>
    <dgm:cxn modelId="{3F51F4D4-0B58-4B48-B9DB-6DDB0C0932D5}" type="presParOf" srcId="{0DC5A018-186A-4874-AB8E-18AC8EDF4D41}" destId="{FB2D9B0B-DA7D-45DC-B5DA-D62CB63715C0}" srcOrd="1" destOrd="0" presId="urn:microsoft.com/office/officeart/2018/2/layout/IconVerticalSolidList"/>
    <dgm:cxn modelId="{2AA7C081-A901-6B48-9B81-0BF40AA2AECD}" type="presParOf" srcId="{0DC5A018-186A-4874-AB8E-18AC8EDF4D41}" destId="{E7ED3383-50B0-4C33-A752-DCF4AF621D43}" srcOrd="2" destOrd="0" presId="urn:microsoft.com/office/officeart/2018/2/layout/IconVerticalSolidList"/>
    <dgm:cxn modelId="{8912F6B4-2A6A-834C-A27A-595DF291DA59}" type="presParOf" srcId="{0DC5A018-186A-4874-AB8E-18AC8EDF4D41}" destId="{3856E9CC-64C6-4083-9BB4-1026C323B9D4}" srcOrd="3" destOrd="0" presId="urn:microsoft.com/office/officeart/2018/2/layout/IconVerticalSolidList"/>
    <dgm:cxn modelId="{EAF5E5D7-A8A5-2D46-9E28-E5A3BCA7BBC6}" type="presParOf" srcId="{30E27F89-3ACF-4849-8A9D-A443E416867B}" destId="{61A1BF67-943B-4F77-AC2D-2774E2ED72C7}" srcOrd="1" destOrd="0" presId="urn:microsoft.com/office/officeart/2018/2/layout/IconVerticalSolidList"/>
    <dgm:cxn modelId="{2969763B-AC45-994A-AACA-A334A1084163}" type="presParOf" srcId="{30E27F89-3ACF-4849-8A9D-A443E416867B}" destId="{582A9601-CDAE-4E40-8278-15B1E4AA4A78}" srcOrd="2" destOrd="0" presId="urn:microsoft.com/office/officeart/2018/2/layout/IconVerticalSolidList"/>
    <dgm:cxn modelId="{24869938-BE75-C04C-89B9-CB49FBF0D4CE}" type="presParOf" srcId="{582A9601-CDAE-4E40-8278-15B1E4AA4A78}" destId="{9A6430CF-2232-4E8B-8149-D6593ABD3CC0}" srcOrd="0" destOrd="0" presId="urn:microsoft.com/office/officeart/2018/2/layout/IconVerticalSolidList"/>
    <dgm:cxn modelId="{A719D594-BC5F-984C-B508-C7F426640431}" type="presParOf" srcId="{582A9601-CDAE-4E40-8278-15B1E4AA4A78}" destId="{5221C80E-1102-4269-A38A-0A44E3F0F4BF}" srcOrd="1" destOrd="0" presId="urn:microsoft.com/office/officeart/2018/2/layout/IconVerticalSolidList"/>
    <dgm:cxn modelId="{694EE74E-747E-B34A-8ADF-364D4024D978}" type="presParOf" srcId="{582A9601-CDAE-4E40-8278-15B1E4AA4A78}" destId="{912AB606-8DBF-4A2D-A62C-521D7169637C}" srcOrd="2" destOrd="0" presId="urn:microsoft.com/office/officeart/2018/2/layout/IconVerticalSolidList"/>
    <dgm:cxn modelId="{7B2A4824-CBD5-FB44-A515-09EA0307D4E5}" type="presParOf" srcId="{582A9601-CDAE-4E40-8278-15B1E4AA4A78}" destId="{B533F608-B6EE-4C9E-90BE-087FE66C8456}" srcOrd="3" destOrd="0" presId="urn:microsoft.com/office/officeart/2018/2/layout/IconVerticalSolidList"/>
    <dgm:cxn modelId="{0A4154F8-1C6B-6140-8AF3-09A0B4A12BE3}" type="presParOf" srcId="{30E27F89-3ACF-4849-8A9D-A443E416867B}" destId="{4C0DB34D-224D-4CCE-8CEF-AA901A578657}" srcOrd="3" destOrd="0" presId="urn:microsoft.com/office/officeart/2018/2/layout/IconVerticalSolidList"/>
    <dgm:cxn modelId="{3CD7D263-6CC2-284E-85E3-C8D325458926}" type="presParOf" srcId="{30E27F89-3ACF-4849-8A9D-A443E416867B}" destId="{8359F116-999A-4C6D-A4E2-48BDE73F6E22}" srcOrd="4" destOrd="0" presId="urn:microsoft.com/office/officeart/2018/2/layout/IconVerticalSolidList"/>
    <dgm:cxn modelId="{9786C8CD-CF1A-7C4E-B6E5-0A114A588331}" type="presParOf" srcId="{8359F116-999A-4C6D-A4E2-48BDE73F6E22}" destId="{B781A2F8-9DD0-46C4-A1B9-35883C165700}" srcOrd="0" destOrd="0" presId="urn:microsoft.com/office/officeart/2018/2/layout/IconVerticalSolidList"/>
    <dgm:cxn modelId="{E23A0EF1-0F94-6044-BD80-227FF76A07EC}" type="presParOf" srcId="{8359F116-999A-4C6D-A4E2-48BDE73F6E22}" destId="{6173586D-D5E7-452E-A757-C63F09CFEB49}" srcOrd="1" destOrd="0" presId="urn:microsoft.com/office/officeart/2018/2/layout/IconVerticalSolidList"/>
    <dgm:cxn modelId="{EFF1D464-D80E-CA4E-8C53-72028792C209}" type="presParOf" srcId="{8359F116-999A-4C6D-A4E2-48BDE73F6E22}" destId="{C82C9117-DBEE-4969-84BC-E53BB7E85E75}" srcOrd="2" destOrd="0" presId="urn:microsoft.com/office/officeart/2018/2/layout/IconVerticalSolidList"/>
    <dgm:cxn modelId="{14D331FC-C01D-5C4C-AC06-B023488C5120}" type="presParOf" srcId="{8359F116-999A-4C6D-A4E2-48BDE73F6E22}" destId="{7079AD65-0F5A-45C4-A275-150C854AE836}" srcOrd="3" destOrd="0" presId="urn:microsoft.com/office/officeart/2018/2/layout/IconVerticalSolidList"/>
    <dgm:cxn modelId="{8608C583-9F67-CD47-9496-3785AF6B160C}" type="presParOf" srcId="{30E27F89-3ACF-4849-8A9D-A443E416867B}" destId="{491749C4-94E0-4A5A-BF36-E3EFC7927F8D}" srcOrd="5" destOrd="0" presId="urn:microsoft.com/office/officeart/2018/2/layout/IconVerticalSolidList"/>
    <dgm:cxn modelId="{2729FFA7-A23A-7D40-932D-D7B849C4FB29}" type="presParOf" srcId="{30E27F89-3ACF-4849-8A9D-A443E416867B}" destId="{ED819DEB-07D6-4A50-9420-2FA97642BEAA}" srcOrd="6" destOrd="0" presId="urn:microsoft.com/office/officeart/2018/2/layout/IconVerticalSolidList"/>
    <dgm:cxn modelId="{F3F7FCC6-7E66-2747-B67D-27915D80774D}" type="presParOf" srcId="{ED819DEB-07D6-4A50-9420-2FA97642BEAA}" destId="{C93865E2-40D3-44A0-84CC-A8960D2F69CD}" srcOrd="0" destOrd="0" presId="urn:microsoft.com/office/officeart/2018/2/layout/IconVerticalSolidList"/>
    <dgm:cxn modelId="{C779E7B4-AB37-2944-B9D8-9CF0F6F7D77B}" type="presParOf" srcId="{ED819DEB-07D6-4A50-9420-2FA97642BEAA}" destId="{A73D4E80-10F1-4330-BCEC-0EC73B041740}" srcOrd="1" destOrd="0" presId="urn:microsoft.com/office/officeart/2018/2/layout/IconVerticalSolidList"/>
    <dgm:cxn modelId="{856B4C63-2398-8F4F-B654-28A3E2D57FAA}" type="presParOf" srcId="{ED819DEB-07D6-4A50-9420-2FA97642BEAA}" destId="{C1880B74-D972-44CE-AB46-26900E2D031A}" srcOrd="2" destOrd="0" presId="urn:microsoft.com/office/officeart/2018/2/layout/IconVerticalSolidList"/>
    <dgm:cxn modelId="{7056793D-14BB-3941-8F6F-2DDC4BF55DA5}" type="presParOf" srcId="{ED819DEB-07D6-4A50-9420-2FA97642BEAA}" destId="{3AC3448E-12A4-448C-920D-5C818EFE0437}"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26651F3-D8B8-804E-B867-D883F3DCF3BE}" type="doc">
      <dgm:prSet loTypeId="urn:microsoft.com/office/officeart/2005/8/layout/process5" loCatId="process" qsTypeId="urn:microsoft.com/office/officeart/2005/8/quickstyle/simple1" qsCatId="simple" csTypeId="urn:microsoft.com/office/officeart/2005/8/colors/colorful1" csCatId="colorful" phldr="1"/>
      <dgm:spPr/>
      <dgm:t>
        <a:bodyPr/>
        <a:lstStyle/>
        <a:p>
          <a:endParaRPr lang="es-ES"/>
        </a:p>
      </dgm:t>
    </dgm:pt>
    <dgm:pt modelId="{F5FAAECE-C56B-5F4E-A210-ED64EB2D69A1}">
      <dgm:prSet phldrT="[Texto]"/>
      <dgm:spPr/>
      <dgm:t>
        <a:bodyPr/>
        <a:lstStyle/>
        <a:p>
          <a:r>
            <a:rPr lang="es-ES"/>
            <a:t>Escuela permanentemente abierta al cambio</a:t>
          </a:r>
        </a:p>
      </dgm:t>
    </dgm:pt>
    <dgm:pt modelId="{64F24CD2-85BD-9B4B-ABAD-281C99268EB9}" type="parTrans" cxnId="{710C9341-BABB-2743-8095-1A31AEADCC83}">
      <dgm:prSet/>
      <dgm:spPr/>
      <dgm:t>
        <a:bodyPr/>
        <a:lstStyle/>
        <a:p>
          <a:endParaRPr lang="es-ES"/>
        </a:p>
      </dgm:t>
    </dgm:pt>
    <dgm:pt modelId="{4A3A9535-4AE8-C443-9600-A401DD39AB99}" type="sibTrans" cxnId="{710C9341-BABB-2743-8095-1A31AEADCC83}">
      <dgm:prSet/>
      <dgm:spPr/>
      <dgm:t>
        <a:bodyPr/>
        <a:lstStyle/>
        <a:p>
          <a:endParaRPr lang="es-ES"/>
        </a:p>
      </dgm:t>
    </dgm:pt>
    <dgm:pt modelId="{CE0EF20D-DD84-DC48-A1A3-2B149C452DB0}">
      <dgm:prSet phldrT="[Texto]"/>
      <dgm:spPr/>
      <dgm:t>
        <a:bodyPr/>
        <a:lstStyle/>
        <a:p>
          <a:r>
            <a:rPr lang="es-ES"/>
            <a:t>Reflexión sobre la practica docente</a:t>
          </a:r>
        </a:p>
      </dgm:t>
    </dgm:pt>
    <dgm:pt modelId="{6659A220-FC62-544D-9CF7-B158ACAF9828}" type="parTrans" cxnId="{39E52754-E3E0-A448-BA7E-F3E1D0DAF777}">
      <dgm:prSet/>
      <dgm:spPr/>
      <dgm:t>
        <a:bodyPr/>
        <a:lstStyle/>
        <a:p>
          <a:endParaRPr lang="es-ES"/>
        </a:p>
      </dgm:t>
    </dgm:pt>
    <dgm:pt modelId="{7E808A1C-352A-AA4B-9C89-7F858A1842EB}" type="sibTrans" cxnId="{39E52754-E3E0-A448-BA7E-F3E1D0DAF777}">
      <dgm:prSet/>
      <dgm:spPr/>
      <dgm:t>
        <a:bodyPr/>
        <a:lstStyle/>
        <a:p>
          <a:endParaRPr lang="es-ES"/>
        </a:p>
      </dgm:t>
    </dgm:pt>
    <dgm:pt modelId="{DC3DED26-7490-7B47-8E7C-52132D684848}">
      <dgm:prSet phldrT="[Texto]"/>
      <dgm:spPr/>
      <dgm:t>
        <a:bodyPr/>
        <a:lstStyle/>
        <a:p>
          <a:r>
            <a:rPr lang="es-ES"/>
            <a:t>Justicia social</a:t>
          </a:r>
        </a:p>
      </dgm:t>
    </dgm:pt>
    <dgm:pt modelId="{162EF3E1-7E0C-EC40-B530-1A8102814B5E}" type="parTrans" cxnId="{4698D394-CD3D-0C4A-8583-A2C12A51B9D1}">
      <dgm:prSet/>
      <dgm:spPr/>
      <dgm:t>
        <a:bodyPr/>
        <a:lstStyle/>
        <a:p>
          <a:endParaRPr lang="es-ES"/>
        </a:p>
      </dgm:t>
    </dgm:pt>
    <dgm:pt modelId="{D99B5D45-F308-3843-B251-C91426AC133B}" type="sibTrans" cxnId="{4698D394-CD3D-0C4A-8583-A2C12A51B9D1}">
      <dgm:prSet/>
      <dgm:spPr/>
      <dgm:t>
        <a:bodyPr/>
        <a:lstStyle/>
        <a:p>
          <a:endParaRPr lang="es-ES"/>
        </a:p>
      </dgm:t>
    </dgm:pt>
    <dgm:pt modelId="{EFEDFE33-41F9-254A-8C3B-B46E77EDDB7D}">
      <dgm:prSet phldrT="[Texto]"/>
      <dgm:spPr/>
      <dgm:t>
        <a:bodyPr/>
        <a:lstStyle/>
        <a:p>
          <a:r>
            <a:rPr lang="es-ES"/>
            <a:t>Voluntad política de cambio</a:t>
          </a:r>
        </a:p>
      </dgm:t>
    </dgm:pt>
    <dgm:pt modelId="{99089F2F-E8B0-CB4F-AFBD-7B556CB2CDDD}" type="parTrans" cxnId="{A0F1AE9A-634E-9B46-94D8-159B191F0AFF}">
      <dgm:prSet/>
      <dgm:spPr/>
      <dgm:t>
        <a:bodyPr/>
        <a:lstStyle/>
        <a:p>
          <a:endParaRPr lang="es-ES"/>
        </a:p>
      </dgm:t>
    </dgm:pt>
    <dgm:pt modelId="{9237D48B-9B56-AC40-83F6-9DD2EB7D0F6B}" type="sibTrans" cxnId="{A0F1AE9A-634E-9B46-94D8-159B191F0AFF}">
      <dgm:prSet/>
      <dgm:spPr/>
      <dgm:t>
        <a:bodyPr/>
        <a:lstStyle/>
        <a:p>
          <a:endParaRPr lang="es-ES"/>
        </a:p>
      </dgm:t>
    </dgm:pt>
    <dgm:pt modelId="{BC59C2B2-5E90-E64C-9300-E6E69411D48F}">
      <dgm:prSet phldrT="[Texto]"/>
      <dgm:spPr/>
      <dgm:t>
        <a:bodyPr/>
        <a:lstStyle/>
        <a:p>
          <a:r>
            <a:rPr lang="es-ES"/>
            <a:t>Reconocimiento de la diversidad lingüística</a:t>
          </a:r>
        </a:p>
      </dgm:t>
    </dgm:pt>
    <dgm:pt modelId="{8CB5CF0A-3C9C-3044-AFF0-5ABE4CF017AC}" type="parTrans" cxnId="{6B6267E1-24D4-B143-A939-CF69C7F72587}">
      <dgm:prSet/>
      <dgm:spPr/>
      <dgm:t>
        <a:bodyPr/>
        <a:lstStyle/>
        <a:p>
          <a:endParaRPr lang="es-ES"/>
        </a:p>
      </dgm:t>
    </dgm:pt>
    <dgm:pt modelId="{027F3403-CB76-8C41-A38E-88150D5DDD35}" type="sibTrans" cxnId="{6B6267E1-24D4-B143-A939-CF69C7F72587}">
      <dgm:prSet/>
      <dgm:spPr/>
      <dgm:t>
        <a:bodyPr/>
        <a:lstStyle/>
        <a:p>
          <a:endParaRPr lang="es-ES"/>
        </a:p>
      </dgm:t>
    </dgm:pt>
    <dgm:pt modelId="{663C0F2A-4C30-644F-882F-62BD23682155}">
      <dgm:prSet phldrT="[Texto]"/>
      <dgm:spPr/>
      <dgm:t>
        <a:bodyPr/>
        <a:lstStyle/>
        <a:p>
          <a:r>
            <a:rPr lang="es-ES"/>
            <a:t>Evaluación como mejora de la práctica docente</a:t>
          </a:r>
        </a:p>
      </dgm:t>
    </dgm:pt>
    <dgm:pt modelId="{A7D93EBF-14DC-6F4A-BE88-C51423A0D12D}" type="parTrans" cxnId="{F612D8CA-48F6-F340-81B6-CFD9581377F8}">
      <dgm:prSet/>
      <dgm:spPr/>
      <dgm:t>
        <a:bodyPr/>
        <a:lstStyle/>
        <a:p>
          <a:endParaRPr lang="es-ES"/>
        </a:p>
      </dgm:t>
    </dgm:pt>
    <dgm:pt modelId="{5F54ED25-E830-CB49-AAF9-C949599CA19C}" type="sibTrans" cxnId="{F612D8CA-48F6-F340-81B6-CFD9581377F8}">
      <dgm:prSet/>
      <dgm:spPr/>
      <dgm:t>
        <a:bodyPr/>
        <a:lstStyle/>
        <a:p>
          <a:endParaRPr lang="es-ES"/>
        </a:p>
      </dgm:t>
    </dgm:pt>
    <dgm:pt modelId="{6B3A4313-3E9C-C349-A661-487A39EE1027}">
      <dgm:prSet phldrT="[Texto]"/>
      <dgm:spPr/>
      <dgm:t>
        <a:bodyPr/>
        <a:lstStyle/>
        <a:p>
          <a:r>
            <a:rPr lang="es-ES"/>
            <a:t>Educación problematizadora, frente a educación bancaria</a:t>
          </a:r>
        </a:p>
      </dgm:t>
    </dgm:pt>
    <dgm:pt modelId="{E0CE1434-4EC1-8F42-9755-F8EF8FEF50B2}" type="parTrans" cxnId="{249831D9-E71D-1E4F-B622-D9759A18CAF9}">
      <dgm:prSet/>
      <dgm:spPr/>
      <dgm:t>
        <a:bodyPr/>
        <a:lstStyle/>
        <a:p>
          <a:endParaRPr lang="es-ES"/>
        </a:p>
      </dgm:t>
    </dgm:pt>
    <dgm:pt modelId="{209AC0D2-AD98-E442-A551-32E8F118FFC3}" type="sibTrans" cxnId="{249831D9-E71D-1E4F-B622-D9759A18CAF9}">
      <dgm:prSet/>
      <dgm:spPr/>
      <dgm:t>
        <a:bodyPr/>
        <a:lstStyle/>
        <a:p>
          <a:endParaRPr lang="es-ES"/>
        </a:p>
      </dgm:t>
    </dgm:pt>
    <dgm:pt modelId="{12A326E5-49F3-B248-A150-8FCB67219813}">
      <dgm:prSet phldrT="[Texto]"/>
      <dgm:spPr/>
      <dgm:t>
        <a:bodyPr/>
        <a:lstStyle/>
        <a:p>
          <a:r>
            <a:rPr lang="es-ES"/>
            <a:t>Escuela democrática y participatica de toda la comunidad</a:t>
          </a:r>
        </a:p>
      </dgm:t>
    </dgm:pt>
    <dgm:pt modelId="{C565742A-CFF5-E14E-A1CD-A3A68279E474}" type="parTrans" cxnId="{7A1CB8FA-C697-B44A-891A-F67E6AAD5ECD}">
      <dgm:prSet/>
      <dgm:spPr/>
      <dgm:t>
        <a:bodyPr/>
        <a:lstStyle/>
        <a:p>
          <a:endParaRPr lang="es-ES"/>
        </a:p>
      </dgm:t>
    </dgm:pt>
    <dgm:pt modelId="{3B39A04A-8143-DE43-82FC-8667D2EE29DC}" type="sibTrans" cxnId="{7A1CB8FA-C697-B44A-891A-F67E6AAD5ECD}">
      <dgm:prSet/>
      <dgm:spPr/>
      <dgm:t>
        <a:bodyPr/>
        <a:lstStyle/>
        <a:p>
          <a:endParaRPr lang="es-ES"/>
        </a:p>
      </dgm:t>
    </dgm:pt>
    <dgm:pt modelId="{A64E9C1D-EF34-5742-AE92-535BE0B889C5}">
      <dgm:prSet phldrT="[Texto]"/>
      <dgm:spPr/>
      <dgm:t>
        <a:bodyPr/>
        <a:lstStyle/>
        <a:p>
          <a:r>
            <a:rPr lang="es-ES"/>
            <a:t>Posibilidades de cambio y de transformación</a:t>
          </a:r>
        </a:p>
      </dgm:t>
    </dgm:pt>
    <dgm:pt modelId="{518800F0-8856-DF48-98B4-8F82A98D9BBC}" type="parTrans" cxnId="{BC0EDD9C-1E5E-C84C-B706-B26D5C42EA86}">
      <dgm:prSet/>
      <dgm:spPr/>
      <dgm:t>
        <a:bodyPr/>
        <a:lstStyle/>
        <a:p>
          <a:endParaRPr lang="es-ES"/>
        </a:p>
      </dgm:t>
    </dgm:pt>
    <dgm:pt modelId="{D26DB412-3940-304D-AC2B-87AF1CD28CD4}" type="sibTrans" cxnId="{BC0EDD9C-1E5E-C84C-B706-B26D5C42EA86}">
      <dgm:prSet/>
      <dgm:spPr/>
      <dgm:t>
        <a:bodyPr/>
        <a:lstStyle/>
        <a:p>
          <a:endParaRPr lang="es-ES"/>
        </a:p>
      </dgm:t>
    </dgm:pt>
    <dgm:pt modelId="{0D3A45DC-760D-2D4B-B154-6814EA71A06B}">
      <dgm:prSet phldrT="[Texto]"/>
      <dgm:spPr/>
      <dgm:t>
        <a:bodyPr/>
        <a:lstStyle/>
        <a:p>
          <a:r>
            <a:rPr lang="es-ES"/>
            <a:t>Libros de texto y materiales curriculares</a:t>
          </a:r>
        </a:p>
      </dgm:t>
    </dgm:pt>
    <dgm:pt modelId="{193D8995-CDBE-8F4D-A0B7-2356D9665A1F}" type="parTrans" cxnId="{5421E76D-34E4-0F45-AAEB-BAA190B68AB8}">
      <dgm:prSet/>
      <dgm:spPr/>
      <dgm:t>
        <a:bodyPr/>
        <a:lstStyle/>
        <a:p>
          <a:endParaRPr lang="es-ES"/>
        </a:p>
      </dgm:t>
    </dgm:pt>
    <dgm:pt modelId="{464B6D7E-310E-AA4A-BA94-4653BC964D1D}" type="sibTrans" cxnId="{5421E76D-34E4-0F45-AAEB-BAA190B68AB8}">
      <dgm:prSet/>
      <dgm:spPr/>
      <dgm:t>
        <a:bodyPr/>
        <a:lstStyle/>
        <a:p>
          <a:endParaRPr lang="es-ES"/>
        </a:p>
      </dgm:t>
    </dgm:pt>
    <dgm:pt modelId="{9C924326-DCF6-784E-8634-F4C976D7E837}">
      <dgm:prSet phldrT="[Texto]"/>
      <dgm:spPr/>
      <dgm:t>
        <a:bodyPr/>
        <a:lstStyle/>
        <a:p>
          <a:r>
            <a:rPr lang="es-ES"/>
            <a:t>Revisión de los contenidos curriculares</a:t>
          </a:r>
        </a:p>
      </dgm:t>
    </dgm:pt>
    <dgm:pt modelId="{FAEE4313-09F7-4E40-BC13-A339000B1668}" type="parTrans" cxnId="{468B9EB4-CEE9-1349-A97F-11761690DAAB}">
      <dgm:prSet/>
      <dgm:spPr/>
      <dgm:t>
        <a:bodyPr/>
        <a:lstStyle/>
        <a:p>
          <a:endParaRPr lang="es-ES"/>
        </a:p>
      </dgm:t>
    </dgm:pt>
    <dgm:pt modelId="{A952B39F-D14F-6F46-8CDE-7F3C884E76BB}" type="sibTrans" cxnId="{468B9EB4-CEE9-1349-A97F-11761690DAAB}">
      <dgm:prSet/>
      <dgm:spPr/>
      <dgm:t>
        <a:bodyPr/>
        <a:lstStyle/>
        <a:p>
          <a:endParaRPr lang="es-ES"/>
        </a:p>
      </dgm:t>
    </dgm:pt>
    <dgm:pt modelId="{46677B16-4185-DB4F-A6EE-50AB63691AC7}">
      <dgm:prSet phldrT="[Texto]"/>
      <dgm:spPr/>
      <dgm:t>
        <a:bodyPr/>
        <a:lstStyle/>
        <a:p>
          <a:r>
            <a:rPr lang="es-ES"/>
            <a:t>Coherencia entre la teoría y la práctica</a:t>
          </a:r>
        </a:p>
      </dgm:t>
    </dgm:pt>
    <dgm:pt modelId="{E1EC16AF-A7CA-2F44-8A85-9CB268F6BEB1}" type="parTrans" cxnId="{CA67D797-15EF-1C46-BF10-78337CACE55A}">
      <dgm:prSet/>
      <dgm:spPr/>
      <dgm:t>
        <a:bodyPr/>
        <a:lstStyle/>
        <a:p>
          <a:endParaRPr lang="es-ES"/>
        </a:p>
      </dgm:t>
    </dgm:pt>
    <dgm:pt modelId="{443D9ED3-F8AB-204F-AD2D-26470FF327F0}" type="sibTrans" cxnId="{CA67D797-15EF-1C46-BF10-78337CACE55A}">
      <dgm:prSet/>
      <dgm:spPr/>
      <dgm:t>
        <a:bodyPr/>
        <a:lstStyle/>
        <a:p>
          <a:endParaRPr lang="es-ES"/>
        </a:p>
      </dgm:t>
    </dgm:pt>
    <dgm:pt modelId="{B6375FFD-B8AD-0143-B592-A3C288FF26F8}" type="pres">
      <dgm:prSet presAssocID="{326651F3-D8B8-804E-B867-D883F3DCF3BE}" presName="diagram" presStyleCnt="0">
        <dgm:presLayoutVars>
          <dgm:dir/>
          <dgm:resizeHandles val="exact"/>
        </dgm:presLayoutVars>
      </dgm:prSet>
      <dgm:spPr/>
    </dgm:pt>
    <dgm:pt modelId="{623C90D3-715E-0840-A823-299B24EDA02F}" type="pres">
      <dgm:prSet presAssocID="{F5FAAECE-C56B-5F4E-A210-ED64EB2D69A1}" presName="node" presStyleLbl="node1" presStyleIdx="0" presStyleCnt="12">
        <dgm:presLayoutVars>
          <dgm:bulletEnabled val="1"/>
        </dgm:presLayoutVars>
      </dgm:prSet>
      <dgm:spPr/>
    </dgm:pt>
    <dgm:pt modelId="{38BB3BE9-DFB1-F243-BD7C-BF91F86186EC}" type="pres">
      <dgm:prSet presAssocID="{4A3A9535-4AE8-C443-9600-A401DD39AB99}" presName="sibTrans" presStyleLbl="sibTrans2D1" presStyleIdx="0" presStyleCnt="11"/>
      <dgm:spPr/>
    </dgm:pt>
    <dgm:pt modelId="{2ABEF5BC-25C5-5949-AEE8-6C2D1E991534}" type="pres">
      <dgm:prSet presAssocID="{4A3A9535-4AE8-C443-9600-A401DD39AB99}" presName="connectorText" presStyleLbl="sibTrans2D1" presStyleIdx="0" presStyleCnt="11"/>
      <dgm:spPr/>
    </dgm:pt>
    <dgm:pt modelId="{DCDECF91-B2CD-BA4F-ADAA-B2B936778395}" type="pres">
      <dgm:prSet presAssocID="{CE0EF20D-DD84-DC48-A1A3-2B149C452DB0}" presName="node" presStyleLbl="node1" presStyleIdx="1" presStyleCnt="12">
        <dgm:presLayoutVars>
          <dgm:bulletEnabled val="1"/>
        </dgm:presLayoutVars>
      </dgm:prSet>
      <dgm:spPr/>
    </dgm:pt>
    <dgm:pt modelId="{CC27F8F3-8B59-B243-9049-703DCFDE497E}" type="pres">
      <dgm:prSet presAssocID="{7E808A1C-352A-AA4B-9C89-7F858A1842EB}" presName="sibTrans" presStyleLbl="sibTrans2D1" presStyleIdx="1" presStyleCnt="11"/>
      <dgm:spPr/>
    </dgm:pt>
    <dgm:pt modelId="{ECB7513F-077B-8B4E-BA48-DC7BAF40E15D}" type="pres">
      <dgm:prSet presAssocID="{7E808A1C-352A-AA4B-9C89-7F858A1842EB}" presName="connectorText" presStyleLbl="sibTrans2D1" presStyleIdx="1" presStyleCnt="11"/>
      <dgm:spPr/>
    </dgm:pt>
    <dgm:pt modelId="{9CC1086F-66D3-F646-B82E-A42FD9D1666D}" type="pres">
      <dgm:prSet presAssocID="{DC3DED26-7490-7B47-8E7C-52132D684848}" presName="node" presStyleLbl="node1" presStyleIdx="2" presStyleCnt="12">
        <dgm:presLayoutVars>
          <dgm:bulletEnabled val="1"/>
        </dgm:presLayoutVars>
      </dgm:prSet>
      <dgm:spPr/>
    </dgm:pt>
    <dgm:pt modelId="{CD5BFEFA-2C95-8446-86EA-EE70125D8472}" type="pres">
      <dgm:prSet presAssocID="{D99B5D45-F308-3843-B251-C91426AC133B}" presName="sibTrans" presStyleLbl="sibTrans2D1" presStyleIdx="2" presStyleCnt="11"/>
      <dgm:spPr/>
    </dgm:pt>
    <dgm:pt modelId="{DD631634-5C5F-C24E-9985-079A9828BCFD}" type="pres">
      <dgm:prSet presAssocID="{D99B5D45-F308-3843-B251-C91426AC133B}" presName="connectorText" presStyleLbl="sibTrans2D1" presStyleIdx="2" presStyleCnt="11"/>
      <dgm:spPr/>
    </dgm:pt>
    <dgm:pt modelId="{1C47A3D1-75DF-BB47-856C-452146BEC868}" type="pres">
      <dgm:prSet presAssocID="{EFEDFE33-41F9-254A-8C3B-B46E77EDDB7D}" presName="node" presStyleLbl="node1" presStyleIdx="3" presStyleCnt="12">
        <dgm:presLayoutVars>
          <dgm:bulletEnabled val="1"/>
        </dgm:presLayoutVars>
      </dgm:prSet>
      <dgm:spPr/>
    </dgm:pt>
    <dgm:pt modelId="{D1584E4F-C89C-014C-89FE-64752506EBF6}" type="pres">
      <dgm:prSet presAssocID="{9237D48B-9B56-AC40-83F6-9DD2EB7D0F6B}" presName="sibTrans" presStyleLbl="sibTrans2D1" presStyleIdx="3" presStyleCnt="11"/>
      <dgm:spPr/>
    </dgm:pt>
    <dgm:pt modelId="{C88A2C36-2656-4B4E-AFD7-45FDF2E0A10D}" type="pres">
      <dgm:prSet presAssocID="{9237D48B-9B56-AC40-83F6-9DD2EB7D0F6B}" presName="connectorText" presStyleLbl="sibTrans2D1" presStyleIdx="3" presStyleCnt="11"/>
      <dgm:spPr/>
    </dgm:pt>
    <dgm:pt modelId="{63FA1533-4630-7C4B-A821-D2873378DC70}" type="pres">
      <dgm:prSet presAssocID="{BC59C2B2-5E90-E64C-9300-E6E69411D48F}" presName="node" presStyleLbl="node1" presStyleIdx="4" presStyleCnt="12">
        <dgm:presLayoutVars>
          <dgm:bulletEnabled val="1"/>
        </dgm:presLayoutVars>
      </dgm:prSet>
      <dgm:spPr/>
    </dgm:pt>
    <dgm:pt modelId="{67EE085A-7428-1047-8F27-6D0D6E27AD49}" type="pres">
      <dgm:prSet presAssocID="{027F3403-CB76-8C41-A38E-88150D5DDD35}" presName="sibTrans" presStyleLbl="sibTrans2D1" presStyleIdx="4" presStyleCnt="11"/>
      <dgm:spPr/>
    </dgm:pt>
    <dgm:pt modelId="{E0580AAE-67DE-FF49-BB53-92E8F02921DC}" type="pres">
      <dgm:prSet presAssocID="{027F3403-CB76-8C41-A38E-88150D5DDD35}" presName="connectorText" presStyleLbl="sibTrans2D1" presStyleIdx="4" presStyleCnt="11"/>
      <dgm:spPr/>
    </dgm:pt>
    <dgm:pt modelId="{3DD39926-64B5-BB4B-9447-63BD5A26A7C4}" type="pres">
      <dgm:prSet presAssocID="{663C0F2A-4C30-644F-882F-62BD23682155}" presName="node" presStyleLbl="node1" presStyleIdx="5" presStyleCnt="12">
        <dgm:presLayoutVars>
          <dgm:bulletEnabled val="1"/>
        </dgm:presLayoutVars>
      </dgm:prSet>
      <dgm:spPr/>
    </dgm:pt>
    <dgm:pt modelId="{EF0B72A8-DFD1-F84B-AC54-C5AEDEC879E3}" type="pres">
      <dgm:prSet presAssocID="{5F54ED25-E830-CB49-AAF9-C949599CA19C}" presName="sibTrans" presStyleLbl="sibTrans2D1" presStyleIdx="5" presStyleCnt="11"/>
      <dgm:spPr/>
    </dgm:pt>
    <dgm:pt modelId="{A6AC483B-C053-B648-A24D-9C0815A57E4D}" type="pres">
      <dgm:prSet presAssocID="{5F54ED25-E830-CB49-AAF9-C949599CA19C}" presName="connectorText" presStyleLbl="sibTrans2D1" presStyleIdx="5" presStyleCnt="11"/>
      <dgm:spPr/>
    </dgm:pt>
    <dgm:pt modelId="{5A7089E7-BA52-2240-BAA2-5DEAE1F9E27B}" type="pres">
      <dgm:prSet presAssocID="{6B3A4313-3E9C-C349-A661-487A39EE1027}" presName="node" presStyleLbl="node1" presStyleIdx="6" presStyleCnt="12">
        <dgm:presLayoutVars>
          <dgm:bulletEnabled val="1"/>
        </dgm:presLayoutVars>
      </dgm:prSet>
      <dgm:spPr/>
    </dgm:pt>
    <dgm:pt modelId="{B9E8468E-2093-5C4D-8B2F-CE5E15F3D23B}" type="pres">
      <dgm:prSet presAssocID="{209AC0D2-AD98-E442-A551-32E8F118FFC3}" presName="sibTrans" presStyleLbl="sibTrans2D1" presStyleIdx="6" presStyleCnt="11"/>
      <dgm:spPr/>
    </dgm:pt>
    <dgm:pt modelId="{D20D5762-16CF-0C42-B403-AEA5F1033943}" type="pres">
      <dgm:prSet presAssocID="{209AC0D2-AD98-E442-A551-32E8F118FFC3}" presName="connectorText" presStyleLbl="sibTrans2D1" presStyleIdx="6" presStyleCnt="11"/>
      <dgm:spPr/>
    </dgm:pt>
    <dgm:pt modelId="{241030B1-856C-0445-A38E-4A198225CD4B}" type="pres">
      <dgm:prSet presAssocID="{12A326E5-49F3-B248-A150-8FCB67219813}" presName="node" presStyleLbl="node1" presStyleIdx="7" presStyleCnt="12">
        <dgm:presLayoutVars>
          <dgm:bulletEnabled val="1"/>
        </dgm:presLayoutVars>
      </dgm:prSet>
      <dgm:spPr/>
    </dgm:pt>
    <dgm:pt modelId="{4CB959E4-C5A3-BA44-97FD-4396216F61A4}" type="pres">
      <dgm:prSet presAssocID="{3B39A04A-8143-DE43-82FC-8667D2EE29DC}" presName="sibTrans" presStyleLbl="sibTrans2D1" presStyleIdx="7" presStyleCnt="11"/>
      <dgm:spPr/>
    </dgm:pt>
    <dgm:pt modelId="{62977BFC-0A7A-B04F-AAF2-F476335AFDED}" type="pres">
      <dgm:prSet presAssocID="{3B39A04A-8143-DE43-82FC-8667D2EE29DC}" presName="connectorText" presStyleLbl="sibTrans2D1" presStyleIdx="7" presStyleCnt="11"/>
      <dgm:spPr/>
    </dgm:pt>
    <dgm:pt modelId="{195BA4D4-E498-4E46-8E6B-7CEB42FB4B84}" type="pres">
      <dgm:prSet presAssocID="{A64E9C1D-EF34-5742-AE92-535BE0B889C5}" presName="node" presStyleLbl="node1" presStyleIdx="8" presStyleCnt="12">
        <dgm:presLayoutVars>
          <dgm:bulletEnabled val="1"/>
        </dgm:presLayoutVars>
      </dgm:prSet>
      <dgm:spPr/>
    </dgm:pt>
    <dgm:pt modelId="{C4D62E9E-1FE9-3C48-A92F-489F6024ACAA}" type="pres">
      <dgm:prSet presAssocID="{D26DB412-3940-304D-AC2B-87AF1CD28CD4}" presName="sibTrans" presStyleLbl="sibTrans2D1" presStyleIdx="8" presStyleCnt="11"/>
      <dgm:spPr/>
    </dgm:pt>
    <dgm:pt modelId="{77ABB4CD-3C2F-3544-9904-CC9FB5DC4D43}" type="pres">
      <dgm:prSet presAssocID="{D26DB412-3940-304D-AC2B-87AF1CD28CD4}" presName="connectorText" presStyleLbl="sibTrans2D1" presStyleIdx="8" presStyleCnt="11"/>
      <dgm:spPr/>
    </dgm:pt>
    <dgm:pt modelId="{39847F56-1A77-CA47-B11E-3AB29A4A2C5A}" type="pres">
      <dgm:prSet presAssocID="{0D3A45DC-760D-2D4B-B154-6814EA71A06B}" presName="node" presStyleLbl="node1" presStyleIdx="9" presStyleCnt="12">
        <dgm:presLayoutVars>
          <dgm:bulletEnabled val="1"/>
        </dgm:presLayoutVars>
      </dgm:prSet>
      <dgm:spPr/>
    </dgm:pt>
    <dgm:pt modelId="{BBEAB3E1-431E-EF41-8544-E2200BBE86A8}" type="pres">
      <dgm:prSet presAssocID="{464B6D7E-310E-AA4A-BA94-4653BC964D1D}" presName="sibTrans" presStyleLbl="sibTrans2D1" presStyleIdx="9" presStyleCnt="11"/>
      <dgm:spPr/>
    </dgm:pt>
    <dgm:pt modelId="{80709F8C-6907-C04F-AB63-6EDAF7009EBE}" type="pres">
      <dgm:prSet presAssocID="{464B6D7E-310E-AA4A-BA94-4653BC964D1D}" presName="connectorText" presStyleLbl="sibTrans2D1" presStyleIdx="9" presStyleCnt="11"/>
      <dgm:spPr/>
    </dgm:pt>
    <dgm:pt modelId="{3014DCCD-4449-8B44-BF12-8BC3ACAEBE15}" type="pres">
      <dgm:prSet presAssocID="{9C924326-DCF6-784E-8634-F4C976D7E837}" presName="node" presStyleLbl="node1" presStyleIdx="10" presStyleCnt="12">
        <dgm:presLayoutVars>
          <dgm:bulletEnabled val="1"/>
        </dgm:presLayoutVars>
      </dgm:prSet>
      <dgm:spPr/>
    </dgm:pt>
    <dgm:pt modelId="{50CB6F63-6411-2B49-A4D8-E6491D7B0DA1}" type="pres">
      <dgm:prSet presAssocID="{A952B39F-D14F-6F46-8CDE-7F3C884E76BB}" presName="sibTrans" presStyleLbl="sibTrans2D1" presStyleIdx="10" presStyleCnt="11"/>
      <dgm:spPr/>
    </dgm:pt>
    <dgm:pt modelId="{F2D2E858-9EA1-A046-B73C-2F891B71EB53}" type="pres">
      <dgm:prSet presAssocID="{A952B39F-D14F-6F46-8CDE-7F3C884E76BB}" presName="connectorText" presStyleLbl="sibTrans2D1" presStyleIdx="10" presStyleCnt="11"/>
      <dgm:spPr/>
    </dgm:pt>
    <dgm:pt modelId="{ED4A6659-5283-E041-ABDA-091CCF316AB9}" type="pres">
      <dgm:prSet presAssocID="{46677B16-4185-DB4F-A6EE-50AB63691AC7}" presName="node" presStyleLbl="node1" presStyleIdx="11" presStyleCnt="12">
        <dgm:presLayoutVars>
          <dgm:bulletEnabled val="1"/>
        </dgm:presLayoutVars>
      </dgm:prSet>
      <dgm:spPr/>
    </dgm:pt>
  </dgm:ptLst>
  <dgm:cxnLst>
    <dgm:cxn modelId="{2EE5B603-B7F9-D24C-A0F5-E1FDDFE08292}" type="presOf" srcId="{9237D48B-9B56-AC40-83F6-9DD2EB7D0F6B}" destId="{C88A2C36-2656-4B4E-AFD7-45FDF2E0A10D}" srcOrd="1" destOrd="0" presId="urn:microsoft.com/office/officeart/2005/8/layout/process5"/>
    <dgm:cxn modelId="{52882D05-B060-2748-A114-E42C972FAD65}" type="presOf" srcId="{EFEDFE33-41F9-254A-8C3B-B46E77EDDB7D}" destId="{1C47A3D1-75DF-BB47-856C-452146BEC868}" srcOrd="0" destOrd="0" presId="urn:microsoft.com/office/officeart/2005/8/layout/process5"/>
    <dgm:cxn modelId="{20AAEA10-EC5B-7042-9CFE-52A1509CC8D3}" type="presOf" srcId="{326651F3-D8B8-804E-B867-D883F3DCF3BE}" destId="{B6375FFD-B8AD-0143-B592-A3C288FF26F8}" srcOrd="0" destOrd="0" presId="urn:microsoft.com/office/officeart/2005/8/layout/process5"/>
    <dgm:cxn modelId="{E55B0A20-E343-BC44-9D49-BBEE720237AD}" type="presOf" srcId="{F5FAAECE-C56B-5F4E-A210-ED64EB2D69A1}" destId="{623C90D3-715E-0840-A823-299B24EDA02F}" srcOrd="0" destOrd="0" presId="urn:microsoft.com/office/officeart/2005/8/layout/process5"/>
    <dgm:cxn modelId="{710C9341-BABB-2743-8095-1A31AEADCC83}" srcId="{326651F3-D8B8-804E-B867-D883F3DCF3BE}" destId="{F5FAAECE-C56B-5F4E-A210-ED64EB2D69A1}" srcOrd="0" destOrd="0" parTransId="{64F24CD2-85BD-9B4B-ABAD-281C99268EB9}" sibTransId="{4A3A9535-4AE8-C443-9600-A401DD39AB99}"/>
    <dgm:cxn modelId="{36D34D45-044F-8B47-B0FC-1C7314077D3A}" type="presOf" srcId="{DC3DED26-7490-7B47-8E7C-52132D684848}" destId="{9CC1086F-66D3-F646-B82E-A42FD9D1666D}" srcOrd="0" destOrd="0" presId="urn:microsoft.com/office/officeart/2005/8/layout/process5"/>
    <dgm:cxn modelId="{FC693F51-182F-1C4C-9A10-1BDCE278F57E}" type="presOf" srcId="{0D3A45DC-760D-2D4B-B154-6814EA71A06B}" destId="{39847F56-1A77-CA47-B11E-3AB29A4A2C5A}" srcOrd="0" destOrd="0" presId="urn:microsoft.com/office/officeart/2005/8/layout/process5"/>
    <dgm:cxn modelId="{4026DB53-2301-EC4F-9F60-E3E1E8BF39C6}" type="presOf" srcId="{4A3A9535-4AE8-C443-9600-A401DD39AB99}" destId="{2ABEF5BC-25C5-5949-AEE8-6C2D1E991534}" srcOrd="1" destOrd="0" presId="urn:microsoft.com/office/officeart/2005/8/layout/process5"/>
    <dgm:cxn modelId="{39E52754-E3E0-A448-BA7E-F3E1D0DAF777}" srcId="{326651F3-D8B8-804E-B867-D883F3DCF3BE}" destId="{CE0EF20D-DD84-DC48-A1A3-2B149C452DB0}" srcOrd="1" destOrd="0" parTransId="{6659A220-FC62-544D-9CF7-B158ACAF9828}" sibTransId="{7E808A1C-352A-AA4B-9C89-7F858A1842EB}"/>
    <dgm:cxn modelId="{0120B85B-5199-4D45-B74A-8632B473B1AC}" type="presOf" srcId="{46677B16-4185-DB4F-A6EE-50AB63691AC7}" destId="{ED4A6659-5283-E041-ABDA-091CCF316AB9}" srcOrd="0" destOrd="0" presId="urn:microsoft.com/office/officeart/2005/8/layout/process5"/>
    <dgm:cxn modelId="{26BB295D-AA7C-4B42-8903-A5962CD23517}" type="presOf" srcId="{209AC0D2-AD98-E442-A551-32E8F118FFC3}" destId="{B9E8468E-2093-5C4D-8B2F-CE5E15F3D23B}" srcOrd="0" destOrd="0" presId="urn:microsoft.com/office/officeart/2005/8/layout/process5"/>
    <dgm:cxn modelId="{DF71C664-77DA-0344-AC2E-2EE03AD23837}" type="presOf" srcId="{A952B39F-D14F-6F46-8CDE-7F3C884E76BB}" destId="{50CB6F63-6411-2B49-A4D8-E6491D7B0DA1}" srcOrd="0" destOrd="0" presId="urn:microsoft.com/office/officeart/2005/8/layout/process5"/>
    <dgm:cxn modelId="{5421E76D-34E4-0F45-AAEB-BAA190B68AB8}" srcId="{326651F3-D8B8-804E-B867-D883F3DCF3BE}" destId="{0D3A45DC-760D-2D4B-B154-6814EA71A06B}" srcOrd="9" destOrd="0" parTransId="{193D8995-CDBE-8F4D-A0B7-2356D9665A1F}" sibTransId="{464B6D7E-310E-AA4A-BA94-4653BC964D1D}"/>
    <dgm:cxn modelId="{7F29ED72-F12B-644F-9DF6-B9C7AA402337}" type="presOf" srcId="{4A3A9535-4AE8-C443-9600-A401DD39AB99}" destId="{38BB3BE9-DFB1-F243-BD7C-BF91F86186EC}" srcOrd="0" destOrd="0" presId="urn:microsoft.com/office/officeart/2005/8/layout/process5"/>
    <dgm:cxn modelId="{4EC5F877-063C-3F4B-91D9-C8E476DA5FE9}" type="presOf" srcId="{CE0EF20D-DD84-DC48-A1A3-2B149C452DB0}" destId="{DCDECF91-B2CD-BA4F-ADAA-B2B936778395}" srcOrd="0" destOrd="0" presId="urn:microsoft.com/office/officeart/2005/8/layout/process5"/>
    <dgm:cxn modelId="{6F7F567A-2909-4447-9B93-8ABAAA3DAF2A}" type="presOf" srcId="{A64E9C1D-EF34-5742-AE92-535BE0B889C5}" destId="{195BA4D4-E498-4E46-8E6B-7CEB42FB4B84}" srcOrd="0" destOrd="0" presId="urn:microsoft.com/office/officeart/2005/8/layout/process5"/>
    <dgm:cxn modelId="{6ED3E27B-254E-D04E-929E-9063C766FE57}" type="presOf" srcId="{6B3A4313-3E9C-C349-A661-487A39EE1027}" destId="{5A7089E7-BA52-2240-BAA2-5DEAE1F9E27B}" srcOrd="0" destOrd="0" presId="urn:microsoft.com/office/officeart/2005/8/layout/process5"/>
    <dgm:cxn modelId="{025E787D-270C-004A-98F7-B8F151DACB5A}" type="presOf" srcId="{663C0F2A-4C30-644F-882F-62BD23682155}" destId="{3DD39926-64B5-BB4B-9447-63BD5A26A7C4}" srcOrd="0" destOrd="0" presId="urn:microsoft.com/office/officeart/2005/8/layout/process5"/>
    <dgm:cxn modelId="{D5944286-603E-EC4C-B935-955CC49D5793}" type="presOf" srcId="{5F54ED25-E830-CB49-AAF9-C949599CA19C}" destId="{A6AC483B-C053-B648-A24D-9C0815A57E4D}" srcOrd="1" destOrd="0" presId="urn:microsoft.com/office/officeart/2005/8/layout/process5"/>
    <dgm:cxn modelId="{6CA49588-2BB8-A242-A739-78E292353BBA}" type="presOf" srcId="{D26DB412-3940-304D-AC2B-87AF1CD28CD4}" destId="{77ABB4CD-3C2F-3544-9904-CC9FB5DC4D43}" srcOrd="1" destOrd="0" presId="urn:microsoft.com/office/officeart/2005/8/layout/process5"/>
    <dgm:cxn modelId="{3952EC90-275E-494C-BF45-DD42BF4A9DA9}" type="presOf" srcId="{209AC0D2-AD98-E442-A551-32E8F118FFC3}" destId="{D20D5762-16CF-0C42-B403-AEA5F1033943}" srcOrd="1" destOrd="0" presId="urn:microsoft.com/office/officeart/2005/8/layout/process5"/>
    <dgm:cxn modelId="{4698D394-CD3D-0C4A-8583-A2C12A51B9D1}" srcId="{326651F3-D8B8-804E-B867-D883F3DCF3BE}" destId="{DC3DED26-7490-7B47-8E7C-52132D684848}" srcOrd="2" destOrd="0" parTransId="{162EF3E1-7E0C-EC40-B530-1A8102814B5E}" sibTransId="{D99B5D45-F308-3843-B251-C91426AC133B}"/>
    <dgm:cxn modelId="{119C5597-AB57-8F45-B6C8-07CA68EA7C77}" type="presOf" srcId="{BC59C2B2-5E90-E64C-9300-E6E69411D48F}" destId="{63FA1533-4630-7C4B-A821-D2873378DC70}" srcOrd="0" destOrd="0" presId="urn:microsoft.com/office/officeart/2005/8/layout/process5"/>
    <dgm:cxn modelId="{CA67D797-15EF-1C46-BF10-78337CACE55A}" srcId="{326651F3-D8B8-804E-B867-D883F3DCF3BE}" destId="{46677B16-4185-DB4F-A6EE-50AB63691AC7}" srcOrd="11" destOrd="0" parTransId="{E1EC16AF-A7CA-2F44-8A85-9CB268F6BEB1}" sibTransId="{443D9ED3-F8AB-204F-AD2D-26470FF327F0}"/>
    <dgm:cxn modelId="{A0F1AE9A-634E-9B46-94D8-159B191F0AFF}" srcId="{326651F3-D8B8-804E-B867-D883F3DCF3BE}" destId="{EFEDFE33-41F9-254A-8C3B-B46E77EDDB7D}" srcOrd="3" destOrd="0" parTransId="{99089F2F-E8B0-CB4F-AFBD-7B556CB2CDDD}" sibTransId="{9237D48B-9B56-AC40-83F6-9DD2EB7D0F6B}"/>
    <dgm:cxn modelId="{BC0EDD9C-1E5E-C84C-B706-B26D5C42EA86}" srcId="{326651F3-D8B8-804E-B867-D883F3DCF3BE}" destId="{A64E9C1D-EF34-5742-AE92-535BE0B889C5}" srcOrd="8" destOrd="0" parTransId="{518800F0-8856-DF48-98B4-8F82A98D9BBC}" sibTransId="{D26DB412-3940-304D-AC2B-87AF1CD28CD4}"/>
    <dgm:cxn modelId="{BE85E29F-BAFA-B145-BAE3-58B8851ED2BE}" type="presOf" srcId="{D99B5D45-F308-3843-B251-C91426AC133B}" destId="{CD5BFEFA-2C95-8446-86EA-EE70125D8472}" srcOrd="0" destOrd="0" presId="urn:microsoft.com/office/officeart/2005/8/layout/process5"/>
    <dgm:cxn modelId="{1FCE22A1-B0CA-6848-BE3F-BAECE0430287}" type="presOf" srcId="{5F54ED25-E830-CB49-AAF9-C949599CA19C}" destId="{EF0B72A8-DFD1-F84B-AC54-C5AEDEC879E3}" srcOrd="0" destOrd="0" presId="urn:microsoft.com/office/officeart/2005/8/layout/process5"/>
    <dgm:cxn modelId="{ABF84EA3-504B-554F-A940-7E23AAA7AB58}" type="presOf" srcId="{027F3403-CB76-8C41-A38E-88150D5DDD35}" destId="{E0580AAE-67DE-FF49-BB53-92E8F02921DC}" srcOrd="1" destOrd="0" presId="urn:microsoft.com/office/officeart/2005/8/layout/process5"/>
    <dgm:cxn modelId="{FBAB62A6-0353-4E4F-A5F0-C646BFFDF042}" type="presOf" srcId="{3B39A04A-8143-DE43-82FC-8667D2EE29DC}" destId="{62977BFC-0A7A-B04F-AAF2-F476335AFDED}" srcOrd="1" destOrd="0" presId="urn:microsoft.com/office/officeart/2005/8/layout/process5"/>
    <dgm:cxn modelId="{5BC9A6A8-DE74-0A4B-999B-F21519158FDE}" type="presOf" srcId="{464B6D7E-310E-AA4A-BA94-4653BC964D1D}" destId="{80709F8C-6907-C04F-AB63-6EDAF7009EBE}" srcOrd="1" destOrd="0" presId="urn:microsoft.com/office/officeart/2005/8/layout/process5"/>
    <dgm:cxn modelId="{877910B2-B8CD-B348-86B3-AC105599EC63}" type="presOf" srcId="{7E808A1C-352A-AA4B-9C89-7F858A1842EB}" destId="{ECB7513F-077B-8B4E-BA48-DC7BAF40E15D}" srcOrd="1" destOrd="0" presId="urn:microsoft.com/office/officeart/2005/8/layout/process5"/>
    <dgm:cxn modelId="{734A2CB3-1BF3-FC47-B096-18E6D177D1F7}" type="presOf" srcId="{A952B39F-D14F-6F46-8CDE-7F3C884E76BB}" destId="{F2D2E858-9EA1-A046-B73C-2F891B71EB53}" srcOrd="1" destOrd="0" presId="urn:microsoft.com/office/officeart/2005/8/layout/process5"/>
    <dgm:cxn modelId="{468B9EB4-CEE9-1349-A97F-11761690DAAB}" srcId="{326651F3-D8B8-804E-B867-D883F3DCF3BE}" destId="{9C924326-DCF6-784E-8634-F4C976D7E837}" srcOrd="10" destOrd="0" parTransId="{FAEE4313-09F7-4E40-BC13-A339000B1668}" sibTransId="{A952B39F-D14F-6F46-8CDE-7F3C884E76BB}"/>
    <dgm:cxn modelId="{E7B884B5-4CAC-3E41-808D-ADB6BAA181C7}" type="presOf" srcId="{D99B5D45-F308-3843-B251-C91426AC133B}" destId="{DD631634-5C5F-C24E-9985-079A9828BCFD}" srcOrd="1" destOrd="0" presId="urn:microsoft.com/office/officeart/2005/8/layout/process5"/>
    <dgm:cxn modelId="{E52548C3-1C2F-2A47-B3F5-5FAA57D96D48}" type="presOf" srcId="{9C924326-DCF6-784E-8634-F4C976D7E837}" destId="{3014DCCD-4449-8B44-BF12-8BC3ACAEBE15}" srcOrd="0" destOrd="0" presId="urn:microsoft.com/office/officeart/2005/8/layout/process5"/>
    <dgm:cxn modelId="{F612D8CA-48F6-F340-81B6-CFD9581377F8}" srcId="{326651F3-D8B8-804E-B867-D883F3DCF3BE}" destId="{663C0F2A-4C30-644F-882F-62BD23682155}" srcOrd="5" destOrd="0" parTransId="{A7D93EBF-14DC-6F4A-BE88-C51423A0D12D}" sibTransId="{5F54ED25-E830-CB49-AAF9-C949599CA19C}"/>
    <dgm:cxn modelId="{F7F636D8-0B4C-EB4E-94E6-3D3A2CAAFFC8}" type="presOf" srcId="{464B6D7E-310E-AA4A-BA94-4653BC964D1D}" destId="{BBEAB3E1-431E-EF41-8544-E2200BBE86A8}" srcOrd="0" destOrd="0" presId="urn:microsoft.com/office/officeart/2005/8/layout/process5"/>
    <dgm:cxn modelId="{249831D9-E71D-1E4F-B622-D9759A18CAF9}" srcId="{326651F3-D8B8-804E-B867-D883F3DCF3BE}" destId="{6B3A4313-3E9C-C349-A661-487A39EE1027}" srcOrd="6" destOrd="0" parTransId="{E0CE1434-4EC1-8F42-9755-F8EF8FEF50B2}" sibTransId="{209AC0D2-AD98-E442-A551-32E8F118FFC3}"/>
    <dgm:cxn modelId="{71E7DADE-F7FB-1641-BEDC-206EB13D0E5B}" type="presOf" srcId="{027F3403-CB76-8C41-A38E-88150D5DDD35}" destId="{67EE085A-7428-1047-8F27-6D0D6E27AD49}" srcOrd="0" destOrd="0" presId="urn:microsoft.com/office/officeart/2005/8/layout/process5"/>
    <dgm:cxn modelId="{6B6267E1-24D4-B143-A939-CF69C7F72587}" srcId="{326651F3-D8B8-804E-B867-D883F3DCF3BE}" destId="{BC59C2B2-5E90-E64C-9300-E6E69411D48F}" srcOrd="4" destOrd="0" parTransId="{8CB5CF0A-3C9C-3044-AFF0-5ABE4CF017AC}" sibTransId="{027F3403-CB76-8C41-A38E-88150D5DDD35}"/>
    <dgm:cxn modelId="{012F78EF-4C5C-9D41-87FB-503C029DA871}" type="presOf" srcId="{12A326E5-49F3-B248-A150-8FCB67219813}" destId="{241030B1-856C-0445-A38E-4A198225CD4B}" srcOrd="0" destOrd="0" presId="urn:microsoft.com/office/officeart/2005/8/layout/process5"/>
    <dgm:cxn modelId="{94251FF0-FC32-0946-B7DA-26AD3D1CB090}" type="presOf" srcId="{7E808A1C-352A-AA4B-9C89-7F858A1842EB}" destId="{CC27F8F3-8B59-B243-9049-703DCFDE497E}" srcOrd="0" destOrd="0" presId="urn:microsoft.com/office/officeart/2005/8/layout/process5"/>
    <dgm:cxn modelId="{0954AAF4-D318-A44B-89C9-137C213843E2}" type="presOf" srcId="{3B39A04A-8143-DE43-82FC-8667D2EE29DC}" destId="{4CB959E4-C5A3-BA44-97FD-4396216F61A4}" srcOrd="0" destOrd="0" presId="urn:microsoft.com/office/officeart/2005/8/layout/process5"/>
    <dgm:cxn modelId="{D37BF8F9-5297-8A4B-9DD1-757018773F9F}" type="presOf" srcId="{9237D48B-9B56-AC40-83F6-9DD2EB7D0F6B}" destId="{D1584E4F-C89C-014C-89FE-64752506EBF6}" srcOrd="0" destOrd="0" presId="urn:microsoft.com/office/officeart/2005/8/layout/process5"/>
    <dgm:cxn modelId="{7A1CB8FA-C697-B44A-891A-F67E6AAD5ECD}" srcId="{326651F3-D8B8-804E-B867-D883F3DCF3BE}" destId="{12A326E5-49F3-B248-A150-8FCB67219813}" srcOrd="7" destOrd="0" parTransId="{C565742A-CFF5-E14E-A1CD-A3A68279E474}" sibTransId="{3B39A04A-8143-DE43-82FC-8667D2EE29DC}"/>
    <dgm:cxn modelId="{2D5E56FB-009A-464B-9E91-26E853085288}" type="presOf" srcId="{D26DB412-3940-304D-AC2B-87AF1CD28CD4}" destId="{C4D62E9E-1FE9-3C48-A92F-489F6024ACAA}" srcOrd="0" destOrd="0" presId="urn:microsoft.com/office/officeart/2005/8/layout/process5"/>
    <dgm:cxn modelId="{7DB2707E-C952-D14A-854D-B0FB3766EB75}" type="presParOf" srcId="{B6375FFD-B8AD-0143-B592-A3C288FF26F8}" destId="{623C90D3-715E-0840-A823-299B24EDA02F}" srcOrd="0" destOrd="0" presId="urn:microsoft.com/office/officeart/2005/8/layout/process5"/>
    <dgm:cxn modelId="{6E779298-FFAC-CB4F-A905-A59D38B201EB}" type="presParOf" srcId="{B6375FFD-B8AD-0143-B592-A3C288FF26F8}" destId="{38BB3BE9-DFB1-F243-BD7C-BF91F86186EC}" srcOrd="1" destOrd="0" presId="urn:microsoft.com/office/officeart/2005/8/layout/process5"/>
    <dgm:cxn modelId="{8ABBC18F-1392-DF44-9B86-DA827552BCFA}" type="presParOf" srcId="{38BB3BE9-DFB1-F243-BD7C-BF91F86186EC}" destId="{2ABEF5BC-25C5-5949-AEE8-6C2D1E991534}" srcOrd="0" destOrd="0" presId="urn:microsoft.com/office/officeart/2005/8/layout/process5"/>
    <dgm:cxn modelId="{AC5043DE-6D1B-6443-8B6B-E874F788D6F4}" type="presParOf" srcId="{B6375FFD-B8AD-0143-B592-A3C288FF26F8}" destId="{DCDECF91-B2CD-BA4F-ADAA-B2B936778395}" srcOrd="2" destOrd="0" presId="urn:microsoft.com/office/officeart/2005/8/layout/process5"/>
    <dgm:cxn modelId="{37F4EC7F-DF9F-1C40-9724-E0124BF9D746}" type="presParOf" srcId="{B6375FFD-B8AD-0143-B592-A3C288FF26F8}" destId="{CC27F8F3-8B59-B243-9049-703DCFDE497E}" srcOrd="3" destOrd="0" presId="urn:microsoft.com/office/officeart/2005/8/layout/process5"/>
    <dgm:cxn modelId="{B3D427CB-DE48-E046-A884-80145860F537}" type="presParOf" srcId="{CC27F8F3-8B59-B243-9049-703DCFDE497E}" destId="{ECB7513F-077B-8B4E-BA48-DC7BAF40E15D}" srcOrd="0" destOrd="0" presId="urn:microsoft.com/office/officeart/2005/8/layout/process5"/>
    <dgm:cxn modelId="{FCBC14F5-817A-C147-949E-307499951244}" type="presParOf" srcId="{B6375FFD-B8AD-0143-B592-A3C288FF26F8}" destId="{9CC1086F-66D3-F646-B82E-A42FD9D1666D}" srcOrd="4" destOrd="0" presId="urn:microsoft.com/office/officeart/2005/8/layout/process5"/>
    <dgm:cxn modelId="{30F590CA-A1B7-7845-9F0D-49C431FBD083}" type="presParOf" srcId="{B6375FFD-B8AD-0143-B592-A3C288FF26F8}" destId="{CD5BFEFA-2C95-8446-86EA-EE70125D8472}" srcOrd="5" destOrd="0" presId="urn:microsoft.com/office/officeart/2005/8/layout/process5"/>
    <dgm:cxn modelId="{6DA48FD7-743D-9542-BDCC-56F161F403DB}" type="presParOf" srcId="{CD5BFEFA-2C95-8446-86EA-EE70125D8472}" destId="{DD631634-5C5F-C24E-9985-079A9828BCFD}" srcOrd="0" destOrd="0" presId="urn:microsoft.com/office/officeart/2005/8/layout/process5"/>
    <dgm:cxn modelId="{B08B0368-2382-814E-A169-8A90E1F1B56A}" type="presParOf" srcId="{B6375FFD-B8AD-0143-B592-A3C288FF26F8}" destId="{1C47A3D1-75DF-BB47-856C-452146BEC868}" srcOrd="6" destOrd="0" presId="urn:microsoft.com/office/officeart/2005/8/layout/process5"/>
    <dgm:cxn modelId="{938C1F97-ADB9-254D-885B-5E6CF87378DE}" type="presParOf" srcId="{B6375FFD-B8AD-0143-B592-A3C288FF26F8}" destId="{D1584E4F-C89C-014C-89FE-64752506EBF6}" srcOrd="7" destOrd="0" presId="urn:microsoft.com/office/officeart/2005/8/layout/process5"/>
    <dgm:cxn modelId="{040ABACF-9425-C746-BE7F-6D99836B1928}" type="presParOf" srcId="{D1584E4F-C89C-014C-89FE-64752506EBF6}" destId="{C88A2C36-2656-4B4E-AFD7-45FDF2E0A10D}" srcOrd="0" destOrd="0" presId="urn:microsoft.com/office/officeart/2005/8/layout/process5"/>
    <dgm:cxn modelId="{23454D4D-50CE-9944-9E2A-C6BF6DA0A651}" type="presParOf" srcId="{B6375FFD-B8AD-0143-B592-A3C288FF26F8}" destId="{63FA1533-4630-7C4B-A821-D2873378DC70}" srcOrd="8" destOrd="0" presId="urn:microsoft.com/office/officeart/2005/8/layout/process5"/>
    <dgm:cxn modelId="{92579609-8BF0-3841-90D4-66A6AAFC905E}" type="presParOf" srcId="{B6375FFD-B8AD-0143-B592-A3C288FF26F8}" destId="{67EE085A-7428-1047-8F27-6D0D6E27AD49}" srcOrd="9" destOrd="0" presId="urn:microsoft.com/office/officeart/2005/8/layout/process5"/>
    <dgm:cxn modelId="{65173213-4437-C049-9CBF-522036163425}" type="presParOf" srcId="{67EE085A-7428-1047-8F27-6D0D6E27AD49}" destId="{E0580AAE-67DE-FF49-BB53-92E8F02921DC}" srcOrd="0" destOrd="0" presId="urn:microsoft.com/office/officeart/2005/8/layout/process5"/>
    <dgm:cxn modelId="{774EAA60-5C2B-AA4B-B408-15406603786B}" type="presParOf" srcId="{B6375FFD-B8AD-0143-B592-A3C288FF26F8}" destId="{3DD39926-64B5-BB4B-9447-63BD5A26A7C4}" srcOrd="10" destOrd="0" presId="urn:microsoft.com/office/officeart/2005/8/layout/process5"/>
    <dgm:cxn modelId="{17B0D2B1-0543-F848-B438-0E68070B3702}" type="presParOf" srcId="{B6375FFD-B8AD-0143-B592-A3C288FF26F8}" destId="{EF0B72A8-DFD1-F84B-AC54-C5AEDEC879E3}" srcOrd="11" destOrd="0" presId="urn:microsoft.com/office/officeart/2005/8/layout/process5"/>
    <dgm:cxn modelId="{0465993A-A7FB-9B42-8F16-49240A09EFDE}" type="presParOf" srcId="{EF0B72A8-DFD1-F84B-AC54-C5AEDEC879E3}" destId="{A6AC483B-C053-B648-A24D-9C0815A57E4D}" srcOrd="0" destOrd="0" presId="urn:microsoft.com/office/officeart/2005/8/layout/process5"/>
    <dgm:cxn modelId="{F3700CC0-33C4-D645-AE95-C91D1F98E8EA}" type="presParOf" srcId="{B6375FFD-B8AD-0143-B592-A3C288FF26F8}" destId="{5A7089E7-BA52-2240-BAA2-5DEAE1F9E27B}" srcOrd="12" destOrd="0" presId="urn:microsoft.com/office/officeart/2005/8/layout/process5"/>
    <dgm:cxn modelId="{FFC8FC30-2B8A-474A-9E13-A66233B7C4D3}" type="presParOf" srcId="{B6375FFD-B8AD-0143-B592-A3C288FF26F8}" destId="{B9E8468E-2093-5C4D-8B2F-CE5E15F3D23B}" srcOrd="13" destOrd="0" presId="urn:microsoft.com/office/officeart/2005/8/layout/process5"/>
    <dgm:cxn modelId="{A13B44FD-8A3D-FD49-857D-E51EEB6CC893}" type="presParOf" srcId="{B9E8468E-2093-5C4D-8B2F-CE5E15F3D23B}" destId="{D20D5762-16CF-0C42-B403-AEA5F1033943}" srcOrd="0" destOrd="0" presId="urn:microsoft.com/office/officeart/2005/8/layout/process5"/>
    <dgm:cxn modelId="{A76756AA-9F41-E245-AAB4-296AB0D8357B}" type="presParOf" srcId="{B6375FFD-B8AD-0143-B592-A3C288FF26F8}" destId="{241030B1-856C-0445-A38E-4A198225CD4B}" srcOrd="14" destOrd="0" presId="urn:microsoft.com/office/officeart/2005/8/layout/process5"/>
    <dgm:cxn modelId="{B796EA19-203B-F548-A11B-A8C2BE52DDF3}" type="presParOf" srcId="{B6375FFD-B8AD-0143-B592-A3C288FF26F8}" destId="{4CB959E4-C5A3-BA44-97FD-4396216F61A4}" srcOrd="15" destOrd="0" presId="urn:microsoft.com/office/officeart/2005/8/layout/process5"/>
    <dgm:cxn modelId="{13472120-E047-164F-8D65-B6A1B10D2706}" type="presParOf" srcId="{4CB959E4-C5A3-BA44-97FD-4396216F61A4}" destId="{62977BFC-0A7A-B04F-AAF2-F476335AFDED}" srcOrd="0" destOrd="0" presId="urn:microsoft.com/office/officeart/2005/8/layout/process5"/>
    <dgm:cxn modelId="{C2857374-93B0-2B43-8F0E-2E850760B239}" type="presParOf" srcId="{B6375FFD-B8AD-0143-B592-A3C288FF26F8}" destId="{195BA4D4-E498-4E46-8E6B-7CEB42FB4B84}" srcOrd="16" destOrd="0" presId="urn:microsoft.com/office/officeart/2005/8/layout/process5"/>
    <dgm:cxn modelId="{0CA5C2FC-9249-6E41-9EA8-B3C9066C2769}" type="presParOf" srcId="{B6375FFD-B8AD-0143-B592-A3C288FF26F8}" destId="{C4D62E9E-1FE9-3C48-A92F-489F6024ACAA}" srcOrd="17" destOrd="0" presId="urn:microsoft.com/office/officeart/2005/8/layout/process5"/>
    <dgm:cxn modelId="{23BD6DD1-6F0F-634A-976C-D6C8C5184232}" type="presParOf" srcId="{C4D62E9E-1FE9-3C48-A92F-489F6024ACAA}" destId="{77ABB4CD-3C2F-3544-9904-CC9FB5DC4D43}" srcOrd="0" destOrd="0" presId="urn:microsoft.com/office/officeart/2005/8/layout/process5"/>
    <dgm:cxn modelId="{DFBAAA2D-62DD-434F-8F3E-52A2887B62BE}" type="presParOf" srcId="{B6375FFD-B8AD-0143-B592-A3C288FF26F8}" destId="{39847F56-1A77-CA47-B11E-3AB29A4A2C5A}" srcOrd="18" destOrd="0" presId="urn:microsoft.com/office/officeart/2005/8/layout/process5"/>
    <dgm:cxn modelId="{58B35E7A-45A6-6D4C-BD14-A21C00138307}" type="presParOf" srcId="{B6375FFD-B8AD-0143-B592-A3C288FF26F8}" destId="{BBEAB3E1-431E-EF41-8544-E2200BBE86A8}" srcOrd="19" destOrd="0" presId="urn:microsoft.com/office/officeart/2005/8/layout/process5"/>
    <dgm:cxn modelId="{DFF3CA10-CB18-2F43-ACC2-4460599C0523}" type="presParOf" srcId="{BBEAB3E1-431E-EF41-8544-E2200BBE86A8}" destId="{80709F8C-6907-C04F-AB63-6EDAF7009EBE}" srcOrd="0" destOrd="0" presId="urn:microsoft.com/office/officeart/2005/8/layout/process5"/>
    <dgm:cxn modelId="{531EE1AF-5E6D-C64F-8051-C9EA030008C8}" type="presParOf" srcId="{B6375FFD-B8AD-0143-B592-A3C288FF26F8}" destId="{3014DCCD-4449-8B44-BF12-8BC3ACAEBE15}" srcOrd="20" destOrd="0" presId="urn:microsoft.com/office/officeart/2005/8/layout/process5"/>
    <dgm:cxn modelId="{E50E7500-4258-1242-AA50-401D79507364}" type="presParOf" srcId="{B6375FFD-B8AD-0143-B592-A3C288FF26F8}" destId="{50CB6F63-6411-2B49-A4D8-E6491D7B0DA1}" srcOrd="21" destOrd="0" presId="urn:microsoft.com/office/officeart/2005/8/layout/process5"/>
    <dgm:cxn modelId="{E49DB2F0-4B04-6C44-82CE-6AB0764C56FA}" type="presParOf" srcId="{50CB6F63-6411-2B49-A4D8-E6491D7B0DA1}" destId="{F2D2E858-9EA1-A046-B73C-2F891B71EB53}" srcOrd="0" destOrd="0" presId="urn:microsoft.com/office/officeart/2005/8/layout/process5"/>
    <dgm:cxn modelId="{3C5BBD6A-0478-8D47-8395-54E5DE55FFBF}" type="presParOf" srcId="{B6375FFD-B8AD-0143-B592-A3C288FF26F8}" destId="{ED4A6659-5283-E041-ABDA-091CCF316AB9}" srcOrd="22"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94B3AF-C862-4D6D-810A-13D85919BB1E}">
      <dsp:nvSpPr>
        <dsp:cNvPr id="0" name=""/>
        <dsp:cNvSpPr/>
      </dsp:nvSpPr>
      <dsp:spPr>
        <a:xfrm>
          <a:off x="0" y="689"/>
          <a:ext cx="10733235" cy="161433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D23B6CE-93E0-4CA5-9884-3F3FBCCF78E1}">
      <dsp:nvSpPr>
        <dsp:cNvPr id="0" name=""/>
        <dsp:cNvSpPr/>
      </dsp:nvSpPr>
      <dsp:spPr>
        <a:xfrm>
          <a:off x="488334" y="363914"/>
          <a:ext cx="887881" cy="88788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81192C-4BC9-4951-91C0-136205F61A2F}">
      <dsp:nvSpPr>
        <dsp:cNvPr id="0" name=""/>
        <dsp:cNvSpPr/>
      </dsp:nvSpPr>
      <dsp:spPr>
        <a:xfrm>
          <a:off x="1864551" y="689"/>
          <a:ext cx="8868684" cy="16143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850" tIns="170850" rIns="170850" bIns="170850" numCol="1" spcCol="1270" anchor="ctr" anchorCtr="0">
          <a:noAutofit/>
        </a:bodyPr>
        <a:lstStyle/>
        <a:p>
          <a:pPr marL="0" lvl="0" indent="0" algn="l" defTabSz="889000">
            <a:lnSpc>
              <a:spcPct val="100000"/>
            </a:lnSpc>
            <a:spcBef>
              <a:spcPct val="0"/>
            </a:spcBef>
            <a:spcAft>
              <a:spcPct val="35000"/>
            </a:spcAft>
            <a:buNone/>
          </a:pPr>
          <a:r>
            <a:rPr lang="es-ES" sz="2000" kern="1200">
              <a:latin typeface="Bell MT" panose="02020503060305020303" pitchFamily="18" charset="77"/>
            </a:rPr>
            <a:t>En la LOGSE, no se diferencia –de forma específica– el tratamiento de los estudiantes de origen extranjero de otros que, por diversos factores, tienen dificultades de aprendizaje y que han de recibir una atención personalizada. </a:t>
          </a:r>
          <a:endParaRPr lang="es-ES" sz="2000" kern="1200"/>
        </a:p>
      </dsp:txBody>
      <dsp:txXfrm>
        <a:off x="1864551" y="689"/>
        <a:ext cx="8868684" cy="1614330"/>
      </dsp:txXfrm>
    </dsp:sp>
    <dsp:sp modelId="{879D3F2E-5F29-4986-BC7D-D9028D796AAC}">
      <dsp:nvSpPr>
        <dsp:cNvPr id="0" name=""/>
        <dsp:cNvSpPr/>
      </dsp:nvSpPr>
      <dsp:spPr>
        <a:xfrm>
          <a:off x="0" y="2018602"/>
          <a:ext cx="10733235" cy="161433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E55024D-DDC5-48BD-8BEA-A899AE1BC576}">
      <dsp:nvSpPr>
        <dsp:cNvPr id="0" name=""/>
        <dsp:cNvSpPr/>
      </dsp:nvSpPr>
      <dsp:spPr>
        <a:xfrm>
          <a:off x="488334" y="2381827"/>
          <a:ext cx="887881" cy="88788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B6CEEA-64A6-4215-88B0-AB7E3E988824}">
      <dsp:nvSpPr>
        <dsp:cNvPr id="0" name=""/>
        <dsp:cNvSpPr/>
      </dsp:nvSpPr>
      <dsp:spPr>
        <a:xfrm>
          <a:off x="1864551" y="2018602"/>
          <a:ext cx="8868684" cy="16143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850" tIns="170850" rIns="170850" bIns="170850" numCol="1" spcCol="1270" anchor="ctr" anchorCtr="0">
          <a:noAutofit/>
        </a:bodyPr>
        <a:lstStyle/>
        <a:p>
          <a:pPr marL="0" lvl="0" indent="0" algn="l" defTabSz="889000">
            <a:lnSpc>
              <a:spcPct val="100000"/>
            </a:lnSpc>
            <a:spcBef>
              <a:spcPct val="0"/>
            </a:spcBef>
            <a:spcAft>
              <a:spcPct val="35000"/>
            </a:spcAft>
            <a:buNone/>
          </a:pPr>
          <a:r>
            <a:rPr lang="es-ES" sz="2000" kern="1200" dirty="0">
              <a:latin typeface="Bell MT" panose="02020503060305020303" pitchFamily="18" charset="77"/>
            </a:rPr>
            <a:t>Lo que, si resalta, en su preámbulo, es la importancia que se le concede a la educación para avanzar en la lucha contra la discriminación y desigualdad por cualquier tipo de razón (raza, sexo, clase social, etc.).</a:t>
          </a:r>
        </a:p>
      </dsp:txBody>
      <dsp:txXfrm>
        <a:off x="1864551" y="2018602"/>
        <a:ext cx="8868684" cy="1614330"/>
      </dsp:txXfrm>
    </dsp:sp>
    <dsp:sp modelId="{C6100A45-350F-4511-AE29-331D4A252A59}">
      <dsp:nvSpPr>
        <dsp:cNvPr id="0" name=""/>
        <dsp:cNvSpPr/>
      </dsp:nvSpPr>
      <dsp:spPr>
        <a:xfrm>
          <a:off x="0" y="4036515"/>
          <a:ext cx="10733235" cy="161433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B1CCD9F-21AC-4513-935C-79826896FE9C}">
      <dsp:nvSpPr>
        <dsp:cNvPr id="0" name=""/>
        <dsp:cNvSpPr/>
      </dsp:nvSpPr>
      <dsp:spPr>
        <a:xfrm>
          <a:off x="488334" y="4399740"/>
          <a:ext cx="887881" cy="88788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DB810AD-95F4-4A92-96ED-AC635F7F90DC}">
      <dsp:nvSpPr>
        <dsp:cNvPr id="0" name=""/>
        <dsp:cNvSpPr/>
      </dsp:nvSpPr>
      <dsp:spPr>
        <a:xfrm>
          <a:off x="1864551" y="4036515"/>
          <a:ext cx="8868684" cy="16143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850" tIns="170850" rIns="170850" bIns="170850" numCol="1" spcCol="1270" anchor="ctr" anchorCtr="0">
          <a:noAutofit/>
        </a:bodyPr>
        <a:lstStyle/>
        <a:p>
          <a:pPr marL="0" lvl="0" indent="0" algn="l" defTabSz="889000">
            <a:lnSpc>
              <a:spcPct val="100000"/>
            </a:lnSpc>
            <a:spcBef>
              <a:spcPct val="0"/>
            </a:spcBef>
            <a:spcAft>
              <a:spcPct val="35000"/>
            </a:spcAft>
            <a:buNone/>
          </a:pPr>
          <a:r>
            <a:rPr lang="es-ES" sz="2000" kern="1200">
              <a:latin typeface="Bell MT" panose="02020503060305020303" pitchFamily="18" charset="77"/>
            </a:rPr>
            <a:t>Es necesario tener en cuenta que la LOGSE se redactara antes del espectacular crecimiento de la inmigración de origen extranjero y también es conveniente recordar que en aquellos momentos la mayor preocupación educativa tenía que ver con la atención a estudiantes con necedades educativas especiales. </a:t>
          </a:r>
          <a:endParaRPr lang="es-ES" sz="2000" kern="1200"/>
        </a:p>
      </dsp:txBody>
      <dsp:txXfrm>
        <a:off x="1864551" y="4036515"/>
        <a:ext cx="8868684" cy="16143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272905-8B5E-F94D-928F-4EDD87E5A7E0}">
      <dsp:nvSpPr>
        <dsp:cNvPr id="0" name=""/>
        <dsp:cNvSpPr/>
      </dsp:nvSpPr>
      <dsp:spPr>
        <a:xfrm>
          <a:off x="0" y="30671"/>
          <a:ext cx="5033337" cy="280097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just" defTabSz="844550">
            <a:lnSpc>
              <a:spcPct val="90000"/>
            </a:lnSpc>
            <a:spcBef>
              <a:spcPct val="0"/>
            </a:spcBef>
            <a:spcAft>
              <a:spcPct val="35000"/>
            </a:spcAft>
            <a:buNone/>
          </a:pPr>
          <a:r>
            <a:rPr lang="es-ES" sz="1900" kern="1200" dirty="0"/>
            <a:t>Así que, tras la llegada a la presidencia del gobierno el Partido Socialista Obrero Español (PSOE) teniendo como </a:t>
          </a:r>
          <a:r>
            <a:rPr lang="es-ES" sz="1900" b="1" kern="1200" dirty="0"/>
            <a:t>Presidente a José Luis Rodríguez Zapatero, </a:t>
          </a:r>
          <a:r>
            <a:rPr lang="es-ES" sz="1900" kern="1200" dirty="0"/>
            <a:t>se paralizó el calendario de aplicación de la citada ley (LOCE) por medio del Real Decreto 1318/2004 de 28 de mayo de 2004 y dicha ley nunca llegó a aplicarse. </a:t>
          </a:r>
        </a:p>
      </dsp:txBody>
      <dsp:txXfrm>
        <a:off x="136733" y="167404"/>
        <a:ext cx="4759871" cy="252751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1811EE-49D1-D54F-8FC6-D3339909E327}">
      <dsp:nvSpPr>
        <dsp:cNvPr id="0" name=""/>
        <dsp:cNvSpPr/>
      </dsp:nvSpPr>
      <dsp:spPr>
        <a:xfrm>
          <a:off x="0" y="189505"/>
          <a:ext cx="5698507" cy="265355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just" defTabSz="800100">
            <a:lnSpc>
              <a:spcPct val="90000"/>
            </a:lnSpc>
            <a:spcBef>
              <a:spcPct val="0"/>
            </a:spcBef>
            <a:spcAft>
              <a:spcPct val="35000"/>
            </a:spcAft>
            <a:buNone/>
          </a:pPr>
          <a:r>
            <a:rPr lang="es-ES" sz="1800" kern="1200" dirty="0"/>
            <a:t>Con relación a la </a:t>
          </a:r>
          <a:r>
            <a:rPr lang="es-ES" sz="1800" b="1" kern="1200" dirty="0"/>
            <a:t>atención a la diversidad </a:t>
          </a:r>
          <a:r>
            <a:rPr lang="es-ES" sz="1800" kern="1200" dirty="0"/>
            <a:t>del alumnado podemos decir que la LOCE contemplaba la adopción de medidas educativas discriminatorias hacia los hijos e hijas de los inmigrantes, a los que preveía escolarizar en aulas específicas de modo exclusivo o en programas de aprendizaje profesional convirtiendo, con tales medidas, el sistema educativo en un instrumento de desigualdad, marginación y segregación. </a:t>
          </a:r>
        </a:p>
      </dsp:txBody>
      <dsp:txXfrm>
        <a:off x="129536" y="319041"/>
        <a:ext cx="5439435" cy="239448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9C74A2-2681-0B4A-AE5E-499BACFB565D}">
      <dsp:nvSpPr>
        <dsp:cNvPr id="0" name=""/>
        <dsp:cNvSpPr/>
      </dsp:nvSpPr>
      <dsp:spPr>
        <a:xfrm>
          <a:off x="0" y="68347"/>
          <a:ext cx="5404035" cy="1298700"/>
        </a:xfrm>
        <a:prstGeom prst="roundRect">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just" defTabSz="666750">
            <a:lnSpc>
              <a:spcPct val="90000"/>
            </a:lnSpc>
            <a:spcBef>
              <a:spcPct val="0"/>
            </a:spcBef>
            <a:spcAft>
              <a:spcPct val="35000"/>
            </a:spcAft>
            <a:buNone/>
          </a:pPr>
          <a:r>
            <a:rPr lang="es-ES" sz="1500" kern="1200" dirty="0">
              <a:solidFill>
                <a:schemeClr val="tx1"/>
              </a:solidFill>
            </a:rPr>
            <a:t>El proyecto de ley sobre el matrimonio homosexual fue aprobado por el Consejo de Ministros el 1 de octubre de 2004. Fue enviado a las Cortes Generales el 31 de diciembre y aprobado por el Congreso el 21 de abril de 2005. </a:t>
          </a:r>
        </a:p>
      </dsp:txBody>
      <dsp:txXfrm>
        <a:off x="63397" y="131744"/>
        <a:ext cx="5277241" cy="1171906"/>
      </dsp:txXfrm>
    </dsp:sp>
    <dsp:sp modelId="{8988617C-4084-CE44-9881-57EFF35351FD}">
      <dsp:nvSpPr>
        <dsp:cNvPr id="0" name=""/>
        <dsp:cNvSpPr/>
      </dsp:nvSpPr>
      <dsp:spPr>
        <a:xfrm>
          <a:off x="0" y="1410247"/>
          <a:ext cx="5404035" cy="1298700"/>
        </a:xfrm>
        <a:prstGeom prst="roundRect">
          <a:avLst/>
        </a:prstGeom>
        <a:solidFill>
          <a:srgbClr val="FF93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just" defTabSz="666750">
            <a:lnSpc>
              <a:spcPct val="90000"/>
            </a:lnSpc>
            <a:spcBef>
              <a:spcPct val="0"/>
            </a:spcBef>
            <a:spcAft>
              <a:spcPct val="35000"/>
            </a:spcAft>
            <a:buNone/>
          </a:pPr>
          <a:r>
            <a:rPr lang="es-ES" sz="1500" kern="1200" dirty="0">
              <a:solidFill>
                <a:schemeClr val="tx1"/>
              </a:solidFill>
            </a:rPr>
            <a:t>Sin embargo, el 22 de junio, el texto fue rechazado por el Senado, en el que el principal partido de la oposición (Partido Popular) poseía la mayoría de los escaños.</a:t>
          </a:r>
        </a:p>
      </dsp:txBody>
      <dsp:txXfrm>
        <a:off x="63397" y="1473644"/>
        <a:ext cx="5277241" cy="1171906"/>
      </dsp:txXfrm>
    </dsp:sp>
    <dsp:sp modelId="{388EA988-6B52-D846-9818-7E886A281BDD}">
      <dsp:nvSpPr>
        <dsp:cNvPr id="0" name=""/>
        <dsp:cNvSpPr/>
      </dsp:nvSpPr>
      <dsp:spPr>
        <a:xfrm>
          <a:off x="0" y="2837853"/>
          <a:ext cx="5404035" cy="1298700"/>
        </a:xfrm>
        <a:prstGeom prst="roundRect">
          <a:avLst/>
        </a:prstGeom>
        <a:solidFill>
          <a:srgbClr val="FFFC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just" defTabSz="666750">
            <a:lnSpc>
              <a:spcPct val="90000"/>
            </a:lnSpc>
            <a:spcBef>
              <a:spcPct val="0"/>
            </a:spcBef>
            <a:spcAft>
              <a:spcPct val="35000"/>
            </a:spcAft>
            <a:buNone/>
          </a:pPr>
          <a:r>
            <a:rPr lang="es-ES" sz="1500" kern="1200" dirty="0">
              <a:solidFill>
                <a:schemeClr val="tx1"/>
              </a:solidFill>
            </a:rPr>
            <a:t>El texto retornó al Congreso, que levantó el veto del Senado y aprobó el texto finalmente el 30 de junio de 2005, con 187 votos a favor, 147 en contra y cuatro abstenciones. </a:t>
          </a:r>
        </a:p>
      </dsp:txBody>
      <dsp:txXfrm>
        <a:off x="63397" y="2901250"/>
        <a:ext cx="5277241" cy="1171906"/>
      </dsp:txXfrm>
    </dsp:sp>
    <dsp:sp modelId="{B599F47C-25A6-BC49-90D5-95B0E2053A34}">
      <dsp:nvSpPr>
        <dsp:cNvPr id="0" name=""/>
        <dsp:cNvSpPr/>
      </dsp:nvSpPr>
      <dsp:spPr>
        <a:xfrm>
          <a:off x="0" y="4094047"/>
          <a:ext cx="5404035" cy="1298700"/>
        </a:xfrm>
        <a:prstGeom prst="round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just" defTabSz="666750">
            <a:lnSpc>
              <a:spcPct val="90000"/>
            </a:lnSpc>
            <a:spcBef>
              <a:spcPct val="0"/>
            </a:spcBef>
            <a:spcAft>
              <a:spcPct val="35000"/>
            </a:spcAft>
            <a:buNone/>
          </a:pPr>
          <a:r>
            <a:rPr lang="es-ES" sz="1500" kern="1200" dirty="0">
              <a:solidFill>
                <a:schemeClr val="tx1"/>
              </a:solidFill>
            </a:rPr>
            <a:t>Con la aprobación definitiva de la ley el 2 de julio de 2005, España se convirtió en el tercer país del mundo en legalizar el matrimonio homosexual después de los Países Bajos y Bélgica; Canadá lo haría pocos días después. </a:t>
          </a:r>
        </a:p>
      </dsp:txBody>
      <dsp:txXfrm>
        <a:off x="63397" y="4157444"/>
        <a:ext cx="5277241" cy="117190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66BD50-E201-B64D-9DE6-6CF1AAEF0D18}">
      <dsp:nvSpPr>
        <dsp:cNvPr id="0" name=""/>
        <dsp:cNvSpPr/>
      </dsp:nvSpPr>
      <dsp:spPr>
        <a:xfrm>
          <a:off x="0" y="2789"/>
          <a:ext cx="6768447"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DA8937-1A36-B343-821E-1081AE7B5166}">
      <dsp:nvSpPr>
        <dsp:cNvPr id="0" name=""/>
        <dsp:cNvSpPr/>
      </dsp:nvSpPr>
      <dsp:spPr>
        <a:xfrm>
          <a:off x="0" y="2789"/>
          <a:ext cx="6768447" cy="19025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just" defTabSz="711200">
            <a:lnSpc>
              <a:spcPct val="90000"/>
            </a:lnSpc>
            <a:spcBef>
              <a:spcPct val="0"/>
            </a:spcBef>
            <a:spcAft>
              <a:spcPct val="35000"/>
            </a:spcAft>
            <a:buNone/>
          </a:pPr>
          <a:r>
            <a:rPr lang="es-ES" sz="1600" b="0" i="0" kern="1200" dirty="0"/>
            <a:t>El </a:t>
          </a:r>
          <a:r>
            <a:rPr lang="es-ES" sz="1600" b="1" i="0" kern="1200" dirty="0"/>
            <a:t>paradigma </a:t>
          </a:r>
          <a:r>
            <a:rPr lang="es-ES" sz="1600" b="1" i="0" kern="1200" dirty="0" err="1"/>
            <a:t>competecial</a:t>
          </a:r>
          <a:r>
            <a:rPr lang="es-ES" sz="1600" b="1" i="0" kern="1200" dirty="0"/>
            <a:t> </a:t>
          </a:r>
          <a:r>
            <a:rPr lang="es-ES" sz="1600" b="0" i="0" kern="1200" dirty="0"/>
            <a:t>surge como respuesta a las necesidades de la sociedad del siglo XXI. Sin embargo, </a:t>
          </a:r>
          <a:r>
            <a:rPr lang="es-ES" sz="1600" b="1" i="0" kern="1200" dirty="0"/>
            <a:t>requiere mucho tiempo </a:t>
          </a:r>
          <a:r>
            <a:rPr lang="es-ES" sz="1600" b="0" i="0" kern="1200" dirty="0"/>
            <a:t>y esfuerzo por parte de organismos supranacionales y nacionales para lograr la </a:t>
          </a:r>
          <a:r>
            <a:rPr lang="es-ES" sz="1600" b="0" i="0" kern="1200" dirty="0" err="1"/>
            <a:t>implentación</a:t>
          </a:r>
          <a:r>
            <a:rPr lang="es-ES" sz="1600" b="0" i="0" kern="1200" dirty="0"/>
            <a:t> de las competencias clave en el currículum. La Unión Europea lleva aproximadamente quince años trabajando por actualizar en todos  los países miembro el aprendizaje basado en competencias.</a:t>
          </a:r>
          <a:endParaRPr lang="es-ES" sz="1600" kern="1200" dirty="0"/>
        </a:p>
      </dsp:txBody>
      <dsp:txXfrm>
        <a:off x="0" y="2789"/>
        <a:ext cx="6768447" cy="1902530"/>
      </dsp:txXfrm>
    </dsp:sp>
    <dsp:sp modelId="{670A8BC8-BF4C-374C-9C57-34D60C6CB133}">
      <dsp:nvSpPr>
        <dsp:cNvPr id="0" name=""/>
        <dsp:cNvSpPr/>
      </dsp:nvSpPr>
      <dsp:spPr>
        <a:xfrm>
          <a:off x="0" y="1905319"/>
          <a:ext cx="6768447"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1EC628-D82C-F844-9AF9-DAABEBD6AF61}">
      <dsp:nvSpPr>
        <dsp:cNvPr id="0" name=""/>
        <dsp:cNvSpPr/>
      </dsp:nvSpPr>
      <dsp:spPr>
        <a:xfrm>
          <a:off x="0" y="1905319"/>
          <a:ext cx="6768447" cy="19025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just" defTabSz="711200">
            <a:lnSpc>
              <a:spcPct val="90000"/>
            </a:lnSpc>
            <a:spcBef>
              <a:spcPct val="0"/>
            </a:spcBef>
            <a:spcAft>
              <a:spcPct val="35000"/>
            </a:spcAft>
            <a:buNone/>
          </a:pPr>
          <a:r>
            <a:rPr lang="es-ES" sz="1600" b="0" i="0" kern="1200" dirty="0">
              <a:effectLst/>
              <a:latin typeface="EncodeSans"/>
            </a:rPr>
            <a:t>A nivel europeo, el </a:t>
          </a:r>
          <a:r>
            <a:rPr lang="es-ES" sz="1600" b="1" i="0" kern="1200" dirty="0">
              <a:effectLst/>
              <a:latin typeface="EncodeSans"/>
            </a:rPr>
            <a:t>Consejo de Lisboa (2000) </a:t>
          </a:r>
          <a:r>
            <a:rPr lang="es-ES" sz="1600" b="0" i="0" kern="1200" dirty="0">
              <a:effectLst/>
              <a:latin typeface="EncodeSans"/>
            </a:rPr>
            <a:t>concluye que los sistemas de educación y formación europeos necesitan adaptarse a las demandas de la sociedad del conocimiento.  Además promueve la conversión de las escuelas en centros locales de aprendizaje polivalentes accesibles a todos y el uso de los métodos que se dirijan a una amplia gama de destinatarios. Para lograrlo, uno de los componentes principales que el Consejo señala es la promoción de las nuevas competencias básicas, en especial </a:t>
          </a:r>
          <a:r>
            <a:rPr lang="es-ES" sz="1600" b="1" i="0" kern="1200" dirty="0">
              <a:effectLst/>
              <a:latin typeface="EncodeSans"/>
            </a:rPr>
            <a:t>la competencia digital.</a:t>
          </a:r>
          <a:endParaRPr lang="es-ES" sz="1600" b="1" kern="1200" dirty="0"/>
        </a:p>
      </dsp:txBody>
      <dsp:txXfrm>
        <a:off x="0" y="1905319"/>
        <a:ext cx="6768447" cy="1902530"/>
      </dsp:txXfrm>
    </dsp:sp>
    <dsp:sp modelId="{34530E11-F256-694B-91AC-F2840F9D82EE}">
      <dsp:nvSpPr>
        <dsp:cNvPr id="0" name=""/>
        <dsp:cNvSpPr/>
      </dsp:nvSpPr>
      <dsp:spPr>
        <a:xfrm>
          <a:off x="0" y="3807850"/>
          <a:ext cx="6768447"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D51A5E-74FF-3343-A24B-DF02C8F79A0C}">
      <dsp:nvSpPr>
        <dsp:cNvPr id="0" name=""/>
        <dsp:cNvSpPr/>
      </dsp:nvSpPr>
      <dsp:spPr>
        <a:xfrm>
          <a:off x="0" y="3807850"/>
          <a:ext cx="6768447" cy="19025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just" defTabSz="711200">
            <a:lnSpc>
              <a:spcPct val="90000"/>
            </a:lnSpc>
            <a:spcBef>
              <a:spcPct val="0"/>
            </a:spcBef>
            <a:spcAft>
              <a:spcPct val="35000"/>
            </a:spcAft>
            <a:buNone/>
          </a:pPr>
          <a:r>
            <a:rPr lang="es-ES" sz="1600" b="0" i="0" kern="1200" dirty="0">
              <a:effectLst/>
              <a:latin typeface="EncodeSans"/>
            </a:rPr>
            <a:t>En este proceso de integración de las competencias, uno de los documentos más decisivos fue la </a:t>
          </a:r>
          <a:r>
            <a:rPr lang="es-ES" sz="1600" b="1" i="0" kern="1200" dirty="0">
              <a:effectLst/>
              <a:latin typeface="EncodeSans"/>
            </a:rPr>
            <a:t>Recomendación sobre las competencias clave </a:t>
          </a:r>
          <a:r>
            <a:rPr lang="es-ES" sz="1600" b="0" i="0" kern="1200" dirty="0">
              <a:effectLst/>
              <a:latin typeface="EncodeSans"/>
            </a:rPr>
            <a:t>para el aprendizaje permanente presentado por la Comisión Europea en 2005 y publicado un año más tarde por el Parlamento Europeo y el Consejo (CCE, 2006). En particular, esta recomendación define el concepto de competencias clave como aquellas que todas las personas precisan para su realización y desarrollo personales, así como para la ciudadanía activa, la inclusión social y el empleo</a:t>
          </a:r>
          <a:endParaRPr lang="es-ES" sz="1600" kern="1200" dirty="0"/>
        </a:p>
      </dsp:txBody>
      <dsp:txXfrm>
        <a:off x="0" y="3807850"/>
        <a:ext cx="6768447" cy="190253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3186F8-9E5F-4075-A8D6-47E6BAB1742E}">
      <dsp:nvSpPr>
        <dsp:cNvPr id="0" name=""/>
        <dsp:cNvSpPr/>
      </dsp:nvSpPr>
      <dsp:spPr>
        <a:xfrm>
          <a:off x="0" y="4015"/>
          <a:ext cx="5846735" cy="85530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B423AA2-63F5-4AB3-A2D9-FD398781F450}">
      <dsp:nvSpPr>
        <dsp:cNvPr id="0" name=""/>
        <dsp:cNvSpPr/>
      </dsp:nvSpPr>
      <dsp:spPr>
        <a:xfrm>
          <a:off x="258730" y="196459"/>
          <a:ext cx="470418" cy="47041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867DB1-6754-41C4-B029-30117D1C6000}">
      <dsp:nvSpPr>
        <dsp:cNvPr id="0" name=""/>
        <dsp:cNvSpPr/>
      </dsp:nvSpPr>
      <dsp:spPr>
        <a:xfrm>
          <a:off x="987878" y="4015"/>
          <a:ext cx="4858856" cy="8553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520" tIns="90520" rIns="90520" bIns="90520" numCol="1" spcCol="1270" anchor="ctr" anchorCtr="0">
          <a:noAutofit/>
        </a:bodyPr>
        <a:lstStyle/>
        <a:p>
          <a:pPr marL="0" lvl="0" indent="0" algn="l" defTabSz="622300">
            <a:lnSpc>
              <a:spcPct val="100000"/>
            </a:lnSpc>
            <a:spcBef>
              <a:spcPct val="0"/>
            </a:spcBef>
            <a:spcAft>
              <a:spcPct val="35000"/>
            </a:spcAft>
            <a:buNone/>
          </a:pPr>
          <a:r>
            <a:rPr lang="en-US" sz="1400" b="1" kern="1200"/>
            <a:t>La eliminación de itinerarios segregadores desde los 13 años</a:t>
          </a:r>
          <a:endParaRPr lang="es-ES" sz="1400" kern="1200"/>
        </a:p>
      </dsp:txBody>
      <dsp:txXfrm>
        <a:off x="987878" y="4015"/>
        <a:ext cx="4858856" cy="855306"/>
      </dsp:txXfrm>
    </dsp:sp>
    <dsp:sp modelId="{E8D3EDDA-C8CB-435F-AE53-22A4B64B3761}">
      <dsp:nvSpPr>
        <dsp:cNvPr id="0" name=""/>
        <dsp:cNvSpPr/>
      </dsp:nvSpPr>
      <dsp:spPr>
        <a:xfrm>
          <a:off x="0" y="1073148"/>
          <a:ext cx="5846735" cy="85530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C66081F-BF11-4441-844A-7DB03E1A03A0}">
      <dsp:nvSpPr>
        <dsp:cNvPr id="0" name=""/>
        <dsp:cNvSpPr/>
      </dsp:nvSpPr>
      <dsp:spPr>
        <a:xfrm>
          <a:off x="258730" y="1265592"/>
          <a:ext cx="470418" cy="47041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9EF042-DCB5-49A5-92A8-3B194B4C832B}">
      <dsp:nvSpPr>
        <dsp:cNvPr id="0" name=""/>
        <dsp:cNvSpPr/>
      </dsp:nvSpPr>
      <dsp:spPr>
        <a:xfrm>
          <a:off x="987878" y="1073148"/>
          <a:ext cx="4858856" cy="8553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520" tIns="90520" rIns="90520" bIns="90520" numCol="1" spcCol="1270" anchor="ctr" anchorCtr="0">
          <a:noAutofit/>
        </a:bodyPr>
        <a:lstStyle/>
        <a:p>
          <a:pPr marL="0" lvl="0" indent="0" algn="l" defTabSz="622300">
            <a:lnSpc>
              <a:spcPct val="100000"/>
            </a:lnSpc>
            <a:spcBef>
              <a:spcPct val="0"/>
            </a:spcBef>
            <a:spcAft>
              <a:spcPct val="35000"/>
            </a:spcAft>
            <a:buNone/>
          </a:pPr>
          <a:r>
            <a:rPr lang="en-US" sz="1400" b="1" kern="1200"/>
            <a:t>La supresión de las perversas reválidas, cuyo amplísimo rechazo social obligó al PP a posponerlas </a:t>
          </a:r>
          <a:r>
            <a:rPr lang="en-US" sz="1400" b="1" i="1" kern="1200"/>
            <a:t>sine die</a:t>
          </a:r>
          <a:r>
            <a:rPr lang="en-US" sz="1400" b="1" kern="1200"/>
            <a:t>; </a:t>
          </a:r>
          <a:endParaRPr lang="es-ES" sz="1400" kern="1200"/>
        </a:p>
      </dsp:txBody>
      <dsp:txXfrm>
        <a:off x="987878" y="1073148"/>
        <a:ext cx="4858856" cy="855306"/>
      </dsp:txXfrm>
    </dsp:sp>
    <dsp:sp modelId="{E69B1192-27AE-4E32-8E4F-E4D6799381D8}">
      <dsp:nvSpPr>
        <dsp:cNvPr id="0" name=""/>
        <dsp:cNvSpPr/>
      </dsp:nvSpPr>
      <dsp:spPr>
        <a:xfrm>
          <a:off x="0" y="2142281"/>
          <a:ext cx="5846735" cy="85530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35FC174-22AD-4B11-8091-41BFD738A93C}">
      <dsp:nvSpPr>
        <dsp:cNvPr id="0" name=""/>
        <dsp:cNvSpPr/>
      </dsp:nvSpPr>
      <dsp:spPr>
        <a:xfrm>
          <a:off x="258730" y="2334725"/>
          <a:ext cx="470418" cy="47041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ED29EA-5A1F-4F50-8217-C015B199E1B6}">
      <dsp:nvSpPr>
        <dsp:cNvPr id="0" name=""/>
        <dsp:cNvSpPr/>
      </dsp:nvSpPr>
      <dsp:spPr>
        <a:xfrm>
          <a:off x="987878" y="2142281"/>
          <a:ext cx="4858856" cy="8553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520" tIns="90520" rIns="90520" bIns="90520" numCol="1" spcCol="1270" anchor="ctr" anchorCtr="0">
          <a:noAutofit/>
        </a:bodyPr>
        <a:lstStyle/>
        <a:p>
          <a:pPr marL="0" lvl="0" indent="0" algn="l" defTabSz="622300">
            <a:lnSpc>
              <a:spcPct val="100000"/>
            </a:lnSpc>
            <a:spcBef>
              <a:spcPct val="0"/>
            </a:spcBef>
            <a:spcAft>
              <a:spcPct val="35000"/>
            </a:spcAft>
            <a:buNone/>
          </a:pPr>
          <a:r>
            <a:rPr lang="en-US" sz="1400" b="1" kern="1200"/>
            <a:t>La recuperación de toda la Educación Infantil como etapa educativa, desde los 0 a los 6 años; </a:t>
          </a:r>
          <a:endParaRPr lang="es-ES" sz="1400" kern="1200"/>
        </a:p>
      </dsp:txBody>
      <dsp:txXfrm>
        <a:off x="987878" y="2142281"/>
        <a:ext cx="4858856" cy="855306"/>
      </dsp:txXfrm>
    </dsp:sp>
    <dsp:sp modelId="{2B62684A-AC11-4F01-B30A-6A261FC7674A}">
      <dsp:nvSpPr>
        <dsp:cNvPr id="0" name=""/>
        <dsp:cNvSpPr/>
      </dsp:nvSpPr>
      <dsp:spPr>
        <a:xfrm>
          <a:off x="0" y="3211414"/>
          <a:ext cx="5846735" cy="85530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329042-B73C-4F1F-8517-DB8EC14B6D68}">
      <dsp:nvSpPr>
        <dsp:cNvPr id="0" name=""/>
        <dsp:cNvSpPr/>
      </dsp:nvSpPr>
      <dsp:spPr>
        <a:xfrm>
          <a:off x="258730" y="3403858"/>
          <a:ext cx="470418" cy="47041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26CEB89-26CA-443F-82E8-661DD4464FB2}">
      <dsp:nvSpPr>
        <dsp:cNvPr id="0" name=""/>
        <dsp:cNvSpPr/>
      </dsp:nvSpPr>
      <dsp:spPr>
        <a:xfrm>
          <a:off x="987878" y="3211414"/>
          <a:ext cx="4858856" cy="8553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520" tIns="90520" rIns="90520" bIns="90520" numCol="1" spcCol="1270" anchor="ctr" anchorCtr="0">
          <a:noAutofit/>
        </a:bodyPr>
        <a:lstStyle/>
        <a:p>
          <a:pPr marL="0" lvl="0" indent="0" algn="l" defTabSz="622300">
            <a:lnSpc>
              <a:spcPct val="100000"/>
            </a:lnSpc>
            <a:spcBef>
              <a:spcPct val="0"/>
            </a:spcBef>
            <a:spcAft>
              <a:spcPct val="35000"/>
            </a:spcAft>
            <a:buNone/>
          </a:pPr>
          <a:r>
            <a:rPr lang="en-US" sz="1400" b="1" kern="1200"/>
            <a:t>La devolución de competencias sustraídas a los claustros y consejos escolares de los centros, que habían quedado profundamente devaluados; </a:t>
          </a:r>
          <a:endParaRPr lang="es-ES" sz="1400" kern="1200"/>
        </a:p>
      </dsp:txBody>
      <dsp:txXfrm>
        <a:off x="987878" y="3211414"/>
        <a:ext cx="4858856" cy="855306"/>
      </dsp:txXfrm>
    </dsp:sp>
    <dsp:sp modelId="{C8191EDA-E60D-4A82-9723-19E01143C3B9}">
      <dsp:nvSpPr>
        <dsp:cNvPr id="0" name=""/>
        <dsp:cNvSpPr/>
      </dsp:nvSpPr>
      <dsp:spPr>
        <a:xfrm>
          <a:off x="0" y="4280547"/>
          <a:ext cx="5846735" cy="85530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93BC859-DC9C-4D9F-BD77-687C211A2986}">
      <dsp:nvSpPr>
        <dsp:cNvPr id="0" name=""/>
        <dsp:cNvSpPr/>
      </dsp:nvSpPr>
      <dsp:spPr>
        <a:xfrm>
          <a:off x="258730" y="4472991"/>
          <a:ext cx="470418" cy="47041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5BCAD00-D0C6-4162-B830-0A0AF9C3D40C}">
      <dsp:nvSpPr>
        <dsp:cNvPr id="0" name=""/>
        <dsp:cNvSpPr/>
      </dsp:nvSpPr>
      <dsp:spPr>
        <a:xfrm>
          <a:off x="987878" y="4280547"/>
          <a:ext cx="4858856" cy="8553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520" tIns="90520" rIns="90520" bIns="90520" numCol="1" spcCol="1270" anchor="ctr" anchorCtr="0">
          <a:noAutofit/>
        </a:bodyPr>
        <a:lstStyle/>
        <a:p>
          <a:pPr marL="0" lvl="0" indent="0" algn="l" defTabSz="622300">
            <a:lnSpc>
              <a:spcPct val="100000"/>
            </a:lnSpc>
            <a:spcBef>
              <a:spcPct val="0"/>
            </a:spcBef>
            <a:spcAft>
              <a:spcPct val="35000"/>
            </a:spcAft>
            <a:buNone/>
          </a:pPr>
          <a:r>
            <a:rPr lang="en-US" sz="1400" b="1" kern="1200"/>
            <a:t>La relativa pérdida de protagonismo de la asignatura de Religión. </a:t>
          </a:r>
          <a:endParaRPr lang="es-ES" sz="1400" kern="1200"/>
        </a:p>
      </dsp:txBody>
      <dsp:txXfrm>
        <a:off x="987878" y="4280547"/>
        <a:ext cx="4858856" cy="85530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7619F9-9E50-3045-8893-EC3B61B045F2}">
      <dsp:nvSpPr>
        <dsp:cNvPr id="0" name=""/>
        <dsp:cNvSpPr/>
      </dsp:nvSpPr>
      <dsp:spPr>
        <a:xfrm>
          <a:off x="1282" y="625605"/>
          <a:ext cx="4501667" cy="285855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3BDAAF-07F8-C84D-9B63-9A040571896B}">
      <dsp:nvSpPr>
        <dsp:cNvPr id="0" name=""/>
        <dsp:cNvSpPr/>
      </dsp:nvSpPr>
      <dsp:spPr>
        <a:xfrm>
          <a:off x="501467" y="1100781"/>
          <a:ext cx="4501667" cy="285855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s-ES" sz="2200" b="0" i="0" kern="1200"/>
            <a:t>La Comisión Europea colabora con los Estados miembros de la UE con el fin de apoyar y reforzar el desarrollo de las competencias clave y las capacidades básicas para todos, desde una edad temprana y a lo largo de la vida.</a:t>
          </a:r>
          <a:endParaRPr lang="en-US" sz="2200" kern="1200"/>
        </a:p>
      </dsp:txBody>
      <dsp:txXfrm>
        <a:off x="585191" y="1184505"/>
        <a:ext cx="4334219" cy="2691110"/>
      </dsp:txXfrm>
    </dsp:sp>
    <dsp:sp modelId="{D689188D-497F-FD41-A693-3EC4CCCBEF20}">
      <dsp:nvSpPr>
        <dsp:cNvPr id="0" name=""/>
        <dsp:cNvSpPr/>
      </dsp:nvSpPr>
      <dsp:spPr>
        <a:xfrm>
          <a:off x="5503320" y="625605"/>
          <a:ext cx="4501667" cy="285855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D0CCD8-9E8C-6C44-BBE9-BE67798A52C4}">
      <dsp:nvSpPr>
        <dsp:cNvPr id="0" name=""/>
        <dsp:cNvSpPr/>
      </dsp:nvSpPr>
      <dsp:spPr>
        <a:xfrm>
          <a:off x="6003505" y="1100781"/>
          <a:ext cx="4501667" cy="285855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s-ES" sz="2200" b="0" i="0" kern="1200"/>
            <a:t>Entre las </a:t>
          </a:r>
          <a:r>
            <a:rPr lang="es-ES" sz="2200" b="0" i="0" u="sng" kern="1200">
              <a:hlinkClick xmlns:r="http://schemas.openxmlformats.org/officeDocument/2006/relationships" r:id="rId1"/>
            </a:rPr>
            <a:t>competencias clave</a:t>
          </a:r>
          <a:r>
            <a:rPr lang="es-ES" sz="2200" b="0" i="0" kern="1200"/>
            <a:t> se encuentran los conocimientos, capacidades y actitudes que toda persona necesita tanto para su realización y desarrollo personales, como para su empleabilidad, </a:t>
          </a:r>
          <a:r>
            <a:rPr lang="es-ES" sz="2200" b="0" i="0" u="sng" kern="1200">
              <a:hlinkClick xmlns:r="http://schemas.openxmlformats.org/officeDocument/2006/relationships" r:id="rId2"/>
            </a:rPr>
            <a:t>inclusión social</a:t>
          </a:r>
          <a:r>
            <a:rPr lang="es-ES" sz="2200" b="0" i="0" kern="1200"/>
            <a:t> y ciudadanía activa. </a:t>
          </a:r>
          <a:endParaRPr lang="en-US" sz="2200" kern="1200"/>
        </a:p>
      </dsp:txBody>
      <dsp:txXfrm>
        <a:off x="6087229" y="1184505"/>
        <a:ext cx="4334219" cy="269111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5DDA41-4C70-4CDB-9D41-4D080D58F9E1}">
      <dsp:nvSpPr>
        <dsp:cNvPr id="0" name=""/>
        <dsp:cNvSpPr/>
      </dsp:nvSpPr>
      <dsp:spPr>
        <a:xfrm>
          <a:off x="0" y="1187"/>
          <a:ext cx="6100762" cy="60209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B2D9B0B-DA7D-45DC-B5DA-D62CB63715C0}">
      <dsp:nvSpPr>
        <dsp:cNvPr id="0" name=""/>
        <dsp:cNvSpPr/>
      </dsp:nvSpPr>
      <dsp:spPr>
        <a:xfrm>
          <a:off x="182133" y="136659"/>
          <a:ext cx="331151" cy="33115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56E9CC-64C6-4083-9BB4-1026C323B9D4}">
      <dsp:nvSpPr>
        <dsp:cNvPr id="0" name=""/>
        <dsp:cNvSpPr/>
      </dsp:nvSpPr>
      <dsp:spPr>
        <a:xfrm>
          <a:off x="695418" y="1187"/>
          <a:ext cx="5405343" cy="6020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722" tIns="63722" rIns="63722" bIns="63722" numCol="1" spcCol="1270" anchor="ctr" anchorCtr="0">
          <a:noAutofit/>
        </a:bodyPr>
        <a:lstStyle/>
        <a:p>
          <a:pPr marL="0" lvl="0" indent="0" algn="l" defTabSz="622300">
            <a:lnSpc>
              <a:spcPct val="100000"/>
            </a:lnSpc>
            <a:spcBef>
              <a:spcPct val="0"/>
            </a:spcBef>
            <a:spcAft>
              <a:spcPct val="35000"/>
            </a:spcAft>
            <a:buNone/>
          </a:pPr>
          <a:r>
            <a:rPr lang="es-ES" sz="1400" b="0" i="0" kern="1200"/>
            <a:t>proporcionar una educación, formación y aprendizaje permanente de alta calidad para todos</a:t>
          </a:r>
          <a:endParaRPr lang="es-ES" sz="1400" kern="1200"/>
        </a:p>
      </dsp:txBody>
      <dsp:txXfrm>
        <a:off x="695418" y="1187"/>
        <a:ext cx="5405343" cy="602093"/>
      </dsp:txXfrm>
    </dsp:sp>
    <dsp:sp modelId="{9A6430CF-2232-4E8B-8149-D6593ABD3CC0}">
      <dsp:nvSpPr>
        <dsp:cNvPr id="0" name=""/>
        <dsp:cNvSpPr/>
      </dsp:nvSpPr>
      <dsp:spPr>
        <a:xfrm>
          <a:off x="0" y="753805"/>
          <a:ext cx="6100762" cy="60209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221C80E-1102-4269-A38A-0A44E3F0F4BF}">
      <dsp:nvSpPr>
        <dsp:cNvPr id="0" name=""/>
        <dsp:cNvSpPr/>
      </dsp:nvSpPr>
      <dsp:spPr>
        <a:xfrm>
          <a:off x="182133" y="889276"/>
          <a:ext cx="331151" cy="33115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33F608-B6EE-4C9E-90BE-087FE66C8456}">
      <dsp:nvSpPr>
        <dsp:cNvPr id="0" name=""/>
        <dsp:cNvSpPr/>
      </dsp:nvSpPr>
      <dsp:spPr>
        <a:xfrm>
          <a:off x="695418" y="753805"/>
          <a:ext cx="5405343" cy="6020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722" tIns="63722" rIns="63722" bIns="63722" numCol="1" spcCol="1270" anchor="ctr" anchorCtr="0">
          <a:noAutofit/>
        </a:bodyPr>
        <a:lstStyle/>
        <a:p>
          <a:pPr marL="0" lvl="0" indent="0" algn="l" defTabSz="622300">
            <a:lnSpc>
              <a:spcPct val="100000"/>
            </a:lnSpc>
            <a:spcBef>
              <a:spcPct val="0"/>
            </a:spcBef>
            <a:spcAft>
              <a:spcPct val="35000"/>
            </a:spcAft>
            <a:buNone/>
          </a:pPr>
          <a:r>
            <a:rPr lang="es-ES" sz="1400" b="0" i="0" kern="1200"/>
            <a:t>apoyar al personal docente en la aplicación de planteamientos de enseñanza y aprendizaje basados en las competencias</a:t>
          </a:r>
          <a:endParaRPr lang="es-ES" sz="1400" kern="1200"/>
        </a:p>
      </dsp:txBody>
      <dsp:txXfrm>
        <a:off x="695418" y="753805"/>
        <a:ext cx="5405343" cy="602093"/>
      </dsp:txXfrm>
    </dsp:sp>
    <dsp:sp modelId="{B781A2F8-9DD0-46C4-A1B9-35883C165700}">
      <dsp:nvSpPr>
        <dsp:cNvPr id="0" name=""/>
        <dsp:cNvSpPr/>
      </dsp:nvSpPr>
      <dsp:spPr>
        <a:xfrm>
          <a:off x="0" y="1506422"/>
          <a:ext cx="6100762" cy="60209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173586D-D5E7-452E-A757-C63F09CFEB49}">
      <dsp:nvSpPr>
        <dsp:cNvPr id="0" name=""/>
        <dsp:cNvSpPr/>
      </dsp:nvSpPr>
      <dsp:spPr>
        <a:xfrm>
          <a:off x="182133" y="1641893"/>
          <a:ext cx="331151" cy="33115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79AD65-0F5A-45C4-A275-150C854AE836}">
      <dsp:nvSpPr>
        <dsp:cNvPr id="0" name=""/>
        <dsp:cNvSpPr/>
      </dsp:nvSpPr>
      <dsp:spPr>
        <a:xfrm>
          <a:off x="695418" y="1506422"/>
          <a:ext cx="5405343" cy="6020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722" tIns="63722" rIns="63722" bIns="63722" numCol="1" spcCol="1270" anchor="ctr" anchorCtr="0">
          <a:noAutofit/>
        </a:bodyPr>
        <a:lstStyle/>
        <a:p>
          <a:pPr marL="0" lvl="0" indent="0" algn="l" defTabSz="622300">
            <a:lnSpc>
              <a:spcPct val="100000"/>
            </a:lnSpc>
            <a:spcBef>
              <a:spcPct val="0"/>
            </a:spcBef>
            <a:spcAft>
              <a:spcPct val="35000"/>
            </a:spcAft>
            <a:buNone/>
          </a:pPr>
          <a:r>
            <a:rPr lang="es-ES" sz="1400" b="0" i="0" kern="1200"/>
            <a:t>fomentar una variedad de planteamientos y contextos de aprendizaje desde la perspectiva del aprendizaje permanente</a:t>
          </a:r>
          <a:endParaRPr lang="es-ES" sz="1400" kern="1200"/>
        </a:p>
      </dsp:txBody>
      <dsp:txXfrm>
        <a:off x="695418" y="1506422"/>
        <a:ext cx="5405343" cy="602093"/>
      </dsp:txXfrm>
    </dsp:sp>
    <dsp:sp modelId="{C93865E2-40D3-44A0-84CC-A8960D2F69CD}">
      <dsp:nvSpPr>
        <dsp:cNvPr id="0" name=""/>
        <dsp:cNvSpPr/>
      </dsp:nvSpPr>
      <dsp:spPr>
        <a:xfrm>
          <a:off x="0" y="2259040"/>
          <a:ext cx="6100762" cy="60209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73D4E80-10F1-4330-BCEC-0EC73B041740}">
      <dsp:nvSpPr>
        <dsp:cNvPr id="0" name=""/>
        <dsp:cNvSpPr/>
      </dsp:nvSpPr>
      <dsp:spPr>
        <a:xfrm>
          <a:off x="182133" y="2394511"/>
          <a:ext cx="331151" cy="33115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C3448E-12A4-448C-920D-5C818EFE0437}">
      <dsp:nvSpPr>
        <dsp:cNvPr id="0" name=""/>
        <dsp:cNvSpPr/>
      </dsp:nvSpPr>
      <dsp:spPr>
        <a:xfrm>
          <a:off x="695418" y="2259040"/>
          <a:ext cx="5405343" cy="6020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722" tIns="63722" rIns="63722" bIns="63722" numCol="1" spcCol="1270" anchor="ctr" anchorCtr="0">
          <a:noAutofit/>
        </a:bodyPr>
        <a:lstStyle/>
        <a:p>
          <a:pPr marL="0" lvl="0" indent="0" algn="l" defTabSz="622300">
            <a:lnSpc>
              <a:spcPct val="100000"/>
            </a:lnSpc>
            <a:spcBef>
              <a:spcPct val="0"/>
            </a:spcBef>
            <a:spcAft>
              <a:spcPct val="35000"/>
            </a:spcAft>
            <a:buNone/>
          </a:pPr>
          <a:r>
            <a:rPr lang="es-ES" sz="1400" b="0" i="0" kern="1200"/>
            <a:t>explorar distintos planteamientos para la evaluación y la validación de las competencias clave.</a:t>
          </a:r>
          <a:endParaRPr lang="es-ES" sz="1400" kern="1200"/>
        </a:p>
      </dsp:txBody>
      <dsp:txXfrm>
        <a:off x="695418" y="2259040"/>
        <a:ext cx="5405343" cy="60209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3C90D3-715E-0840-A823-299B24EDA02F}">
      <dsp:nvSpPr>
        <dsp:cNvPr id="0" name=""/>
        <dsp:cNvSpPr/>
      </dsp:nvSpPr>
      <dsp:spPr>
        <a:xfrm>
          <a:off x="905738" y="2731"/>
          <a:ext cx="1673869" cy="100432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s-ES" sz="1300" kern="1200"/>
            <a:t>Escuela permanentemente abierta al cambio</a:t>
          </a:r>
        </a:p>
      </dsp:txBody>
      <dsp:txXfrm>
        <a:off x="935154" y="32147"/>
        <a:ext cx="1615037" cy="945489"/>
      </dsp:txXfrm>
    </dsp:sp>
    <dsp:sp modelId="{38BB3BE9-DFB1-F243-BD7C-BF91F86186EC}">
      <dsp:nvSpPr>
        <dsp:cNvPr id="0" name=""/>
        <dsp:cNvSpPr/>
      </dsp:nvSpPr>
      <dsp:spPr>
        <a:xfrm>
          <a:off x="2726908" y="297332"/>
          <a:ext cx="354860" cy="415119"/>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s-ES" sz="1100" kern="1200"/>
        </a:p>
      </dsp:txBody>
      <dsp:txXfrm>
        <a:off x="2726908" y="380356"/>
        <a:ext cx="248402" cy="249071"/>
      </dsp:txXfrm>
    </dsp:sp>
    <dsp:sp modelId="{DCDECF91-B2CD-BA4F-ADAA-B2B936778395}">
      <dsp:nvSpPr>
        <dsp:cNvPr id="0" name=""/>
        <dsp:cNvSpPr/>
      </dsp:nvSpPr>
      <dsp:spPr>
        <a:xfrm>
          <a:off x="3249156" y="2731"/>
          <a:ext cx="1673869" cy="1004321"/>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s-ES" sz="1300" kern="1200"/>
            <a:t>Reflexión sobre la practica docente</a:t>
          </a:r>
        </a:p>
      </dsp:txBody>
      <dsp:txXfrm>
        <a:off x="3278572" y="32147"/>
        <a:ext cx="1615037" cy="945489"/>
      </dsp:txXfrm>
    </dsp:sp>
    <dsp:sp modelId="{CC27F8F3-8B59-B243-9049-703DCFDE497E}">
      <dsp:nvSpPr>
        <dsp:cNvPr id="0" name=""/>
        <dsp:cNvSpPr/>
      </dsp:nvSpPr>
      <dsp:spPr>
        <a:xfrm>
          <a:off x="5070326" y="297332"/>
          <a:ext cx="354860" cy="415119"/>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s-ES" sz="1100" kern="1200"/>
        </a:p>
      </dsp:txBody>
      <dsp:txXfrm>
        <a:off x="5070326" y="380356"/>
        <a:ext cx="248402" cy="249071"/>
      </dsp:txXfrm>
    </dsp:sp>
    <dsp:sp modelId="{9CC1086F-66D3-F646-B82E-A42FD9D1666D}">
      <dsp:nvSpPr>
        <dsp:cNvPr id="0" name=""/>
        <dsp:cNvSpPr/>
      </dsp:nvSpPr>
      <dsp:spPr>
        <a:xfrm>
          <a:off x="5592573" y="2731"/>
          <a:ext cx="1673869" cy="1004321"/>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s-ES" sz="1300" kern="1200"/>
            <a:t>Justicia social</a:t>
          </a:r>
        </a:p>
      </dsp:txBody>
      <dsp:txXfrm>
        <a:off x="5621989" y="32147"/>
        <a:ext cx="1615037" cy="945489"/>
      </dsp:txXfrm>
    </dsp:sp>
    <dsp:sp modelId="{CD5BFEFA-2C95-8446-86EA-EE70125D8472}">
      <dsp:nvSpPr>
        <dsp:cNvPr id="0" name=""/>
        <dsp:cNvSpPr/>
      </dsp:nvSpPr>
      <dsp:spPr>
        <a:xfrm>
          <a:off x="7413744" y="297332"/>
          <a:ext cx="354860" cy="415119"/>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s-ES" sz="1100" kern="1200"/>
        </a:p>
      </dsp:txBody>
      <dsp:txXfrm>
        <a:off x="7413744" y="380356"/>
        <a:ext cx="248402" cy="249071"/>
      </dsp:txXfrm>
    </dsp:sp>
    <dsp:sp modelId="{1C47A3D1-75DF-BB47-856C-452146BEC868}">
      <dsp:nvSpPr>
        <dsp:cNvPr id="0" name=""/>
        <dsp:cNvSpPr/>
      </dsp:nvSpPr>
      <dsp:spPr>
        <a:xfrm>
          <a:off x="7935991" y="2731"/>
          <a:ext cx="1673869" cy="1004321"/>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s-ES" sz="1300" kern="1200"/>
            <a:t>Voluntad política de cambio</a:t>
          </a:r>
        </a:p>
      </dsp:txBody>
      <dsp:txXfrm>
        <a:off x="7965407" y="32147"/>
        <a:ext cx="1615037" cy="945489"/>
      </dsp:txXfrm>
    </dsp:sp>
    <dsp:sp modelId="{D1584E4F-C89C-014C-89FE-64752506EBF6}">
      <dsp:nvSpPr>
        <dsp:cNvPr id="0" name=""/>
        <dsp:cNvSpPr/>
      </dsp:nvSpPr>
      <dsp:spPr>
        <a:xfrm rot="5400000">
          <a:off x="8595496" y="1124223"/>
          <a:ext cx="354860" cy="415119"/>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s-ES" sz="1100" kern="1200"/>
        </a:p>
      </dsp:txBody>
      <dsp:txXfrm rot="-5400000">
        <a:off x="8648391" y="1154352"/>
        <a:ext cx="249071" cy="248402"/>
      </dsp:txXfrm>
    </dsp:sp>
    <dsp:sp modelId="{63FA1533-4630-7C4B-A821-D2873378DC70}">
      <dsp:nvSpPr>
        <dsp:cNvPr id="0" name=""/>
        <dsp:cNvSpPr/>
      </dsp:nvSpPr>
      <dsp:spPr>
        <a:xfrm>
          <a:off x="7935991" y="1676601"/>
          <a:ext cx="1673869" cy="1004321"/>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s-ES" sz="1300" kern="1200"/>
            <a:t>Reconocimiento de la diversidad lingüística</a:t>
          </a:r>
        </a:p>
      </dsp:txBody>
      <dsp:txXfrm>
        <a:off x="7965407" y="1706017"/>
        <a:ext cx="1615037" cy="945489"/>
      </dsp:txXfrm>
    </dsp:sp>
    <dsp:sp modelId="{67EE085A-7428-1047-8F27-6D0D6E27AD49}">
      <dsp:nvSpPr>
        <dsp:cNvPr id="0" name=""/>
        <dsp:cNvSpPr/>
      </dsp:nvSpPr>
      <dsp:spPr>
        <a:xfrm rot="10800000">
          <a:off x="7433830" y="1971202"/>
          <a:ext cx="354860" cy="415119"/>
        </a:xfrm>
        <a:prstGeom prst="righ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s-ES" sz="1100" kern="1200"/>
        </a:p>
      </dsp:txBody>
      <dsp:txXfrm rot="10800000">
        <a:off x="7540288" y="2054226"/>
        <a:ext cx="248402" cy="249071"/>
      </dsp:txXfrm>
    </dsp:sp>
    <dsp:sp modelId="{3DD39926-64B5-BB4B-9447-63BD5A26A7C4}">
      <dsp:nvSpPr>
        <dsp:cNvPr id="0" name=""/>
        <dsp:cNvSpPr/>
      </dsp:nvSpPr>
      <dsp:spPr>
        <a:xfrm>
          <a:off x="5592573" y="1676601"/>
          <a:ext cx="1673869" cy="100432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s-ES" sz="1300" kern="1200"/>
            <a:t>Evaluación como mejora de la práctica docente</a:t>
          </a:r>
        </a:p>
      </dsp:txBody>
      <dsp:txXfrm>
        <a:off x="5621989" y="1706017"/>
        <a:ext cx="1615037" cy="945489"/>
      </dsp:txXfrm>
    </dsp:sp>
    <dsp:sp modelId="{EF0B72A8-DFD1-F84B-AC54-C5AEDEC879E3}">
      <dsp:nvSpPr>
        <dsp:cNvPr id="0" name=""/>
        <dsp:cNvSpPr/>
      </dsp:nvSpPr>
      <dsp:spPr>
        <a:xfrm rot="10800000">
          <a:off x="5090413" y="1971202"/>
          <a:ext cx="354860" cy="415119"/>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s-ES" sz="1100" kern="1200"/>
        </a:p>
      </dsp:txBody>
      <dsp:txXfrm rot="10800000">
        <a:off x="5196871" y="2054226"/>
        <a:ext cx="248402" cy="249071"/>
      </dsp:txXfrm>
    </dsp:sp>
    <dsp:sp modelId="{5A7089E7-BA52-2240-BAA2-5DEAE1F9E27B}">
      <dsp:nvSpPr>
        <dsp:cNvPr id="0" name=""/>
        <dsp:cNvSpPr/>
      </dsp:nvSpPr>
      <dsp:spPr>
        <a:xfrm>
          <a:off x="3249156" y="1676601"/>
          <a:ext cx="1673869" cy="1004321"/>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s-ES" sz="1300" kern="1200"/>
            <a:t>Educación problematizadora, frente a educación bancaria</a:t>
          </a:r>
        </a:p>
      </dsp:txBody>
      <dsp:txXfrm>
        <a:off x="3278572" y="1706017"/>
        <a:ext cx="1615037" cy="945489"/>
      </dsp:txXfrm>
    </dsp:sp>
    <dsp:sp modelId="{B9E8468E-2093-5C4D-8B2F-CE5E15F3D23B}">
      <dsp:nvSpPr>
        <dsp:cNvPr id="0" name=""/>
        <dsp:cNvSpPr/>
      </dsp:nvSpPr>
      <dsp:spPr>
        <a:xfrm rot="10800000">
          <a:off x="2746995" y="1971202"/>
          <a:ext cx="354860" cy="415119"/>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s-ES" sz="1100" kern="1200"/>
        </a:p>
      </dsp:txBody>
      <dsp:txXfrm rot="10800000">
        <a:off x="2853453" y="2054226"/>
        <a:ext cx="248402" cy="249071"/>
      </dsp:txXfrm>
    </dsp:sp>
    <dsp:sp modelId="{241030B1-856C-0445-A38E-4A198225CD4B}">
      <dsp:nvSpPr>
        <dsp:cNvPr id="0" name=""/>
        <dsp:cNvSpPr/>
      </dsp:nvSpPr>
      <dsp:spPr>
        <a:xfrm>
          <a:off x="905738" y="1676601"/>
          <a:ext cx="1673869" cy="1004321"/>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s-ES" sz="1300" kern="1200"/>
            <a:t>Escuela democrática y participatica de toda la comunidad</a:t>
          </a:r>
        </a:p>
      </dsp:txBody>
      <dsp:txXfrm>
        <a:off x="935154" y="1706017"/>
        <a:ext cx="1615037" cy="945489"/>
      </dsp:txXfrm>
    </dsp:sp>
    <dsp:sp modelId="{4CB959E4-C5A3-BA44-97FD-4396216F61A4}">
      <dsp:nvSpPr>
        <dsp:cNvPr id="0" name=""/>
        <dsp:cNvSpPr/>
      </dsp:nvSpPr>
      <dsp:spPr>
        <a:xfrm rot="5400000">
          <a:off x="1565242" y="2798093"/>
          <a:ext cx="354860" cy="415119"/>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s-ES" sz="1100" kern="1200"/>
        </a:p>
      </dsp:txBody>
      <dsp:txXfrm rot="-5400000">
        <a:off x="1618137" y="2828222"/>
        <a:ext cx="249071" cy="248402"/>
      </dsp:txXfrm>
    </dsp:sp>
    <dsp:sp modelId="{195BA4D4-E498-4E46-8E6B-7CEB42FB4B84}">
      <dsp:nvSpPr>
        <dsp:cNvPr id="0" name=""/>
        <dsp:cNvSpPr/>
      </dsp:nvSpPr>
      <dsp:spPr>
        <a:xfrm>
          <a:off x="905738" y="3350470"/>
          <a:ext cx="1673869" cy="1004321"/>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s-ES" sz="1300" kern="1200"/>
            <a:t>Posibilidades de cambio y de transformación</a:t>
          </a:r>
        </a:p>
      </dsp:txBody>
      <dsp:txXfrm>
        <a:off x="935154" y="3379886"/>
        <a:ext cx="1615037" cy="945489"/>
      </dsp:txXfrm>
    </dsp:sp>
    <dsp:sp modelId="{C4D62E9E-1FE9-3C48-A92F-489F6024ACAA}">
      <dsp:nvSpPr>
        <dsp:cNvPr id="0" name=""/>
        <dsp:cNvSpPr/>
      </dsp:nvSpPr>
      <dsp:spPr>
        <a:xfrm>
          <a:off x="2726908" y="3645072"/>
          <a:ext cx="354860" cy="415119"/>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s-ES" sz="1100" kern="1200"/>
        </a:p>
      </dsp:txBody>
      <dsp:txXfrm>
        <a:off x="2726908" y="3728096"/>
        <a:ext cx="248402" cy="249071"/>
      </dsp:txXfrm>
    </dsp:sp>
    <dsp:sp modelId="{39847F56-1A77-CA47-B11E-3AB29A4A2C5A}">
      <dsp:nvSpPr>
        <dsp:cNvPr id="0" name=""/>
        <dsp:cNvSpPr/>
      </dsp:nvSpPr>
      <dsp:spPr>
        <a:xfrm>
          <a:off x="3249156" y="3350470"/>
          <a:ext cx="1673869" cy="1004321"/>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s-ES" sz="1300" kern="1200"/>
            <a:t>Libros de texto y materiales curriculares</a:t>
          </a:r>
        </a:p>
      </dsp:txBody>
      <dsp:txXfrm>
        <a:off x="3278572" y="3379886"/>
        <a:ext cx="1615037" cy="945489"/>
      </dsp:txXfrm>
    </dsp:sp>
    <dsp:sp modelId="{BBEAB3E1-431E-EF41-8544-E2200BBE86A8}">
      <dsp:nvSpPr>
        <dsp:cNvPr id="0" name=""/>
        <dsp:cNvSpPr/>
      </dsp:nvSpPr>
      <dsp:spPr>
        <a:xfrm>
          <a:off x="5070326" y="3645072"/>
          <a:ext cx="354860" cy="415119"/>
        </a:xfrm>
        <a:prstGeom prst="righ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s-ES" sz="1100" kern="1200"/>
        </a:p>
      </dsp:txBody>
      <dsp:txXfrm>
        <a:off x="5070326" y="3728096"/>
        <a:ext cx="248402" cy="249071"/>
      </dsp:txXfrm>
    </dsp:sp>
    <dsp:sp modelId="{3014DCCD-4449-8B44-BF12-8BC3ACAEBE15}">
      <dsp:nvSpPr>
        <dsp:cNvPr id="0" name=""/>
        <dsp:cNvSpPr/>
      </dsp:nvSpPr>
      <dsp:spPr>
        <a:xfrm>
          <a:off x="5592573" y="3350470"/>
          <a:ext cx="1673869" cy="100432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s-ES" sz="1300" kern="1200"/>
            <a:t>Revisión de los contenidos curriculares</a:t>
          </a:r>
        </a:p>
      </dsp:txBody>
      <dsp:txXfrm>
        <a:off x="5621989" y="3379886"/>
        <a:ext cx="1615037" cy="945489"/>
      </dsp:txXfrm>
    </dsp:sp>
    <dsp:sp modelId="{50CB6F63-6411-2B49-A4D8-E6491D7B0DA1}">
      <dsp:nvSpPr>
        <dsp:cNvPr id="0" name=""/>
        <dsp:cNvSpPr/>
      </dsp:nvSpPr>
      <dsp:spPr>
        <a:xfrm>
          <a:off x="7413744" y="3645072"/>
          <a:ext cx="354860" cy="415119"/>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s-ES" sz="1100" kern="1200"/>
        </a:p>
      </dsp:txBody>
      <dsp:txXfrm>
        <a:off x="7413744" y="3728096"/>
        <a:ext cx="248402" cy="249071"/>
      </dsp:txXfrm>
    </dsp:sp>
    <dsp:sp modelId="{ED4A6659-5283-E041-ABDA-091CCF316AB9}">
      <dsp:nvSpPr>
        <dsp:cNvPr id="0" name=""/>
        <dsp:cNvSpPr/>
      </dsp:nvSpPr>
      <dsp:spPr>
        <a:xfrm>
          <a:off x="7935991" y="3350470"/>
          <a:ext cx="1673869" cy="1004321"/>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s-ES" sz="1300" kern="1200"/>
            <a:t>Coherencia entre la teoría y la práctica</a:t>
          </a:r>
        </a:p>
      </dsp:txBody>
      <dsp:txXfrm>
        <a:off x="7965407" y="3379886"/>
        <a:ext cx="1615037" cy="945489"/>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2F9279-BDEA-4249-B563-A8B916907628}" type="datetimeFigureOut">
              <a:rPr lang="es-ES" smtClean="0"/>
              <a:t>14/2/25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24B6A1-595A-7D4A-90C3-5B320A3CA45C}" type="slidenum">
              <a:rPr lang="es-ES" smtClean="0"/>
              <a:t>‹Nº›</a:t>
            </a:fld>
            <a:endParaRPr lang="es-ES"/>
          </a:p>
        </p:txBody>
      </p:sp>
    </p:spTree>
    <p:extLst>
      <p:ext uri="{BB962C8B-B14F-4D97-AF65-F5344CB8AC3E}">
        <p14:creationId xmlns:p14="http://schemas.microsoft.com/office/powerpoint/2010/main" val="35453072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287E08CA-1100-7640-8F9D-86C7C7846BF8}" type="slidenum">
              <a:rPr lang="es-ES_tradnl" smtClean="0"/>
              <a:t>55</a:t>
            </a:fld>
            <a:endParaRPr lang="es-ES_tradnl"/>
          </a:p>
        </p:txBody>
      </p:sp>
    </p:spTree>
    <p:extLst>
      <p:ext uri="{BB962C8B-B14F-4D97-AF65-F5344CB8AC3E}">
        <p14:creationId xmlns:p14="http://schemas.microsoft.com/office/powerpoint/2010/main" val="40801823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dirty="0"/>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02AC24A9-CCB6-4F8D-B8DB-C2F3692CFA5A}" type="datetimeFigureOut">
              <a:rPr lang="en-US" smtClean="0"/>
              <a:t>2/14/25</a:t>
            </a:fld>
            <a:endParaRPr lang="en-US" dirty="0"/>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t>‹Nº›</a:t>
            </a:fld>
            <a:endParaRPr lang="en-US" dirty="0"/>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9165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fld id="{02AC24A9-CCB6-4F8D-B8DB-C2F3692CFA5A}" type="datetimeFigureOut">
              <a:rPr lang="en-US" smtClean="0"/>
              <a:t>2/14/25</a:t>
            </a:fld>
            <a:endParaRPr lang="en-US"/>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B2DC25EE-239B-4C5F-AAD1-255A7D5F1EE2}" type="slidenum">
              <a:rPr lang="en-US" smtClean="0"/>
              <a:t>‹Nº›</a:t>
            </a:fld>
            <a:endParaRPr lang="en-US"/>
          </a:p>
        </p:txBody>
      </p:sp>
    </p:spTree>
    <p:extLst>
      <p:ext uri="{BB962C8B-B14F-4D97-AF65-F5344CB8AC3E}">
        <p14:creationId xmlns:p14="http://schemas.microsoft.com/office/powerpoint/2010/main" val="4059842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fld id="{02AC24A9-CCB6-4F8D-B8DB-C2F3692CFA5A}" type="datetimeFigureOut">
              <a:rPr lang="en-US" smtClean="0"/>
              <a:t>2/14/25</a:t>
            </a:fld>
            <a:endParaRPr lang="en-US"/>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B2DC25EE-239B-4C5F-AAD1-255A7D5F1EE2}" type="slidenum">
              <a:rPr lang="en-US" smtClean="0"/>
              <a:t>‹Nº›</a:t>
            </a:fld>
            <a:endParaRPr lang="en-US"/>
          </a:p>
        </p:txBody>
      </p:sp>
    </p:spTree>
    <p:extLst>
      <p:ext uri="{BB962C8B-B14F-4D97-AF65-F5344CB8AC3E}">
        <p14:creationId xmlns:p14="http://schemas.microsoft.com/office/powerpoint/2010/main" val="40618651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2/14/25</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‹Nº›</a:t>
            </a:fld>
            <a:endParaRPr lang="en-US"/>
          </a:p>
        </p:txBody>
      </p:sp>
    </p:spTree>
    <p:extLst>
      <p:ext uri="{BB962C8B-B14F-4D97-AF65-F5344CB8AC3E}">
        <p14:creationId xmlns:p14="http://schemas.microsoft.com/office/powerpoint/2010/main" val="8417445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dirty="0"/>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fld id="{02AC24A9-CCB6-4F8D-B8DB-C2F3692CFA5A}" type="datetimeFigureOut">
              <a:rPr lang="en-US" smtClean="0"/>
              <a:t>2/14/25</a:t>
            </a:fld>
            <a:endParaRPr lang="en-US"/>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B2DC25EE-239B-4C5F-AAD1-255A7D5F1EE2}" type="slidenum">
              <a:rPr lang="en-US" smtClean="0"/>
              <a:t>‹Nº›</a:t>
            </a:fld>
            <a:endParaRPr lang="en-US"/>
          </a:p>
        </p:txBody>
      </p:sp>
    </p:spTree>
    <p:extLst>
      <p:ext uri="{BB962C8B-B14F-4D97-AF65-F5344CB8AC3E}">
        <p14:creationId xmlns:p14="http://schemas.microsoft.com/office/powerpoint/2010/main" val="16921790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2/14/25</a:t>
            </a:fld>
            <a:endParaRPr lang="en-US"/>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‹Nº›</a:t>
            </a:fld>
            <a:endParaRPr lang="en-US"/>
          </a:p>
        </p:txBody>
      </p:sp>
    </p:spTree>
    <p:extLst>
      <p:ext uri="{BB962C8B-B14F-4D97-AF65-F5344CB8AC3E}">
        <p14:creationId xmlns:p14="http://schemas.microsoft.com/office/powerpoint/2010/main" val="26566086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2/14/25</a:t>
            </a:fld>
            <a:endParaRPr lang="en-US"/>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‹Nº›</a:t>
            </a:fld>
            <a:endParaRPr lang="en-US"/>
          </a:p>
        </p:txBody>
      </p:sp>
    </p:spTree>
    <p:extLst>
      <p:ext uri="{BB962C8B-B14F-4D97-AF65-F5344CB8AC3E}">
        <p14:creationId xmlns:p14="http://schemas.microsoft.com/office/powerpoint/2010/main" val="20493811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dirty="0"/>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02AC24A9-CCB6-4F8D-B8DB-C2F3692CFA5A}" type="datetimeFigureOut">
              <a:rPr lang="en-US" smtClean="0"/>
              <a:t>2/14/25</a:t>
            </a:fld>
            <a:endParaRPr lang="en-US"/>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B2DC25EE-239B-4C5F-AAD1-255A7D5F1EE2}" type="slidenum">
              <a:rPr lang="en-US" smtClean="0"/>
              <a:t>‹Nº›</a:t>
            </a:fld>
            <a:endParaRPr lang="en-US"/>
          </a:p>
        </p:txBody>
      </p:sp>
    </p:spTree>
    <p:extLst>
      <p:ext uri="{BB962C8B-B14F-4D97-AF65-F5344CB8AC3E}">
        <p14:creationId xmlns:p14="http://schemas.microsoft.com/office/powerpoint/2010/main" val="38354023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02AC24A9-CCB6-4F8D-B8DB-C2F3692CFA5A}" type="datetimeFigureOut">
              <a:rPr lang="en-US" smtClean="0"/>
              <a:t>2/14/25</a:t>
            </a:fld>
            <a:endParaRPr lang="en-US"/>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B2DC25EE-239B-4C5F-AAD1-255A7D5F1EE2}" type="slidenum">
              <a:rPr lang="en-US" smtClean="0"/>
              <a:t>‹Nº›</a:t>
            </a:fld>
            <a:endParaRPr lang="en-US"/>
          </a:p>
        </p:txBody>
      </p:sp>
    </p:spTree>
    <p:extLst>
      <p:ext uri="{BB962C8B-B14F-4D97-AF65-F5344CB8AC3E}">
        <p14:creationId xmlns:p14="http://schemas.microsoft.com/office/powerpoint/2010/main" val="42441905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2/14/25</a:t>
            </a:fld>
            <a:endParaRPr lang="en-US" dirty="0"/>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B2DC25EE-239B-4C5F-AAD1-255A7D5F1EE2}" type="slidenum">
              <a:rPr lang="en-US" smtClean="0"/>
              <a:t>‹Nº›</a:t>
            </a:fld>
            <a:endParaRPr lang="en-US"/>
          </a:p>
        </p:txBody>
      </p:sp>
    </p:spTree>
    <p:extLst>
      <p:ext uri="{BB962C8B-B14F-4D97-AF65-F5344CB8AC3E}">
        <p14:creationId xmlns:p14="http://schemas.microsoft.com/office/powerpoint/2010/main" val="3230392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2/14/25</a:t>
            </a:fld>
            <a:endParaRPr lang="en-US"/>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B2DC25EE-239B-4C5F-AAD1-255A7D5F1EE2}" type="slidenum">
              <a:rPr lang="en-US" smtClean="0"/>
              <a:t>‹Nº›</a:t>
            </a:fld>
            <a:endParaRPr lang="en-US"/>
          </a:p>
        </p:txBody>
      </p:sp>
    </p:spTree>
    <p:extLst>
      <p:ext uri="{BB962C8B-B14F-4D97-AF65-F5344CB8AC3E}">
        <p14:creationId xmlns:p14="http://schemas.microsoft.com/office/powerpoint/2010/main" val="10648824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2/14/25</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‹Nº›</a:t>
            </a:fld>
            <a:endParaRPr lang="en-US"/>
          </a:p>
        </p:txBody>
      </p:sp>
    </p:spTree>
    <p:extLst>
      <p:ext uri="{BB962C8B-B14F-4D97-AF65-F5344CB8AC3E}">
        <p14:creationId xmlns:p14="http://schemas.microsoft.com/office/powerpoint/2010/main" val="1879798622"/>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11" r:id="rId6"/>
    <p:sldLayoutId id="2147483706" r:id="rId7"/>
    <p:sldLayoutId id="2147483707" r:id="rId8"/>
    <p:sldLayoutId id="2147483708" r:id="rId9"/>
    <p:sldLayoutId id="2147483710"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tiff"/><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hyperlink" Target="https://violenciagenero.igualdad.gob.es/violenciaEnCifras/victimasMortales/fichaMujeres/"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s://www.educacionyfp.gob.es/dctm/ministerio/educacion/mecu/movilidad-europa/competenciasclave.pdf?documentId=0901e72b80685fb1" TargetMode="Externa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https://www.publico.es/sociedad/san-blas-neonazis-amenazan-e-insultan-menores-no-acompanados-puertas-piso-tutelado-madrid.html" TargetMode="Externa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s://elpais.com/elpais/2019/07/05/hechos/1562334123_824821.html" TargetMode="External"/><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hyperlink" Target="https://www.eldiario.es/navarra/ultima_hora/Unesco-Skolae-Confederacion-Catolica-Padres_0_929157726.html" TargetMode="External"/><Relationship Id="rId2" Type="http://schemas.openxmlformats.org/officeDocument/2006/relationships/hyperlink" Target="https://www.eldiario.es/navarra/skolae-coeducacion-igualdad-veto-parental_1_1062512.html" TargetMode="Externa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Captura%20de%20pantalla%202022-01-26%20a%20las%2011.54.39" TargetMode="Externa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55.png"/><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43.xml.rels><?xml version="1.0" encoding="UTF-8" standalone="yes"?>
<Relationships xmlns="http://schemas.openxmlformats.org/package/2006/relationships"><Relationship Id="rId8" Type="http://schemas.openxmlformats.org/officeDocument/2006/relationships/hyperlink" Target="https://education.ec.europa.eu/es/non_migrated/node/652?" TargetMode="External"/><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hyperlink" Target="https://education.ec.europa.eu/es/focus-topics/improving-quality/key-competences?" TargetMode="External"/><Relationship Id="rId1" Type="http://schemas.openxmlformats.org/officeDocument/2006/relationships/slideLayout" Target="../slideLayouts/slideLayout7.xml"/><Relationship Id="rId6" Type="http://schemas.openxmlformats.org/officeDocument/2006/relationships/diagramColors" Target="../diagrams/colors8.xml"/><Relationship Id="rId11" Type="http://schemas.openxmlformats.org/officeDocument/2006/relationships/image" Target="../media/image63.jpeg"/><Relationship Id="rId5" Type="http://schemas.openxmlformats.org/officeDocument/2006/relationships/diagramQuickStyle" Target="../diagrams/quickStyle8.xml"/><Relationship Id="rId10" Type="http://schemas.openxmlformats.org/officeDocument/2006/relationships/image" Target="../media/image62.png"/><Relationship Id="rId4" Type="http://schemas.openxmlformats.org/officeDocument/2006/relationships/diagramLayout" Target="../diagrams/layout8.xml"/><Relationship Id="rId9" Type="http://schemas.openxmlformats.org/officeDocument/2006/relationships/image" Target="../media/image55.png"/></Relationships>
</file>

<file path=ppt/slides/_rels/slide4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7.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5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932495F0-C5CB-4823-AE70-EED61EBAB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3CF1EA36-9444-A4BF-E6D1-0FEBEBE49BE3}"/>
              </a:ext>
            </a:extLst>
          </p:cNvPr>
          <p:cNvSpPr>
            <a:spLocks noGrp="1"/>
          </p:cNvSpPr>
          <p:nvPr>
            <p:ph type="ctrTitle"/>
          </p:nvPr>
        </p:nvSpPr>
        <p:spPr>
          <a:xfrm>
            <a:off x="851183" y="1143000"/>
            <a:ext cx="5935380" cy="1958296"/>
          </a:xfrm>
        </p:spPr>
        <p:txBody>
          <a:bodyPr>
            <a:normAutofit/>
          </a:bodyPr>
          <a:lstStyle/>
          <a:p>
            <a:pPr algn="ctr"/>
            <a:r>
              <a:rPr lang="es-ES" sz="3400" b="1" i="0" cap="all" dirty="0">
                <a:effectLst/>
                <a:latin typeface="Palanquin Dark"/>
              </a:rPr>
              <a:t>Políticas educativas y sociales para una Europa del bien común</a:t>
            </a:r>
            <a:br>
              <a:rPr lang="es-ES" sz="3400" b="1" i="0" cap="all" dirty="0">
                <a:effectLst/>
                <a:latin typeface="Palanquin Dark"/>
              </a:rPr>
            </a:br>
            <a:endParaRPr lang="es-ES" sz="3400" dirty="0"/>
          </a:p>
        </p:txBody>
      </p:sp>
      <p:sp>
        <p:nvSpPr>
          <p:cNvPr id="22" name="Rectangle 21">
            <a:extLst>
              <a:ext uri="{FF2B5EF4-FFF2-40B4-BE49-F238E27FC236}">
                <a16:creationId xmlns:a16="http://schemas.microsoft.com/office/drawing/2014/main" id="{CB8B9C25-D80D-48EC-B83A-231219A80C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82975"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Imagen 4" descr="Interfaz de usuario gráfica&#10;&#10;El contenido generado por IA puede ser incorrecto.">
            <a:extLst>
              <a:ext uri="{FF2B5EF4-FFF2-40B4-BE49-F238E27FC236}">
                <a16:creationId xmlns:a16="http://schemas.microsoft.com/office/drawing/2014/main" id="{BA4F1A0F-D14F-C0CE-A89A-F0B2A4CD05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6563" y="698835"/>
            <a:ext cx="4427639" cy="2324514"/>
          </a:xfrm>
          <a:prstGeom prst="rect">
            <a:avLst/>
          </a:prstGeom>
        </p:spPr>
      </p:pic>
      <p:sp>
        <p:nvSpPr>
          <p:cNvPr id="24" name="Rectangle 23">
            <a:extLst>
              <a:ext uri="{FF2B5EF4-FFF2-40B4-BE49-F238E27FC236}">
                <a16:creationId xmlns:a16="http://schemas.microsoft.com/office/drawing/2014/main" id="{601CC70B-8875-45A1-8AFD-7D546E3C0C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3897" y="4177748"/>
            <a:ext cx="4824407"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a:extLst>
              <a:ext uri="{FF2B5EF4-FFF2-40B4-BE49-F238E27FC236}">
                <a16:creationId xmlns:a16="http://schemas.microsoft.com/office/drawing/2014/main" id="{9F6A8E6C-982B-BBBA-9380-A89B7E93BB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066" y="5118100"/>
            <a:ext cx="5715000" cy="1193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9011EFB4-DA21-E20A-B50D-81A34F83AE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89877" y="5310918"/>
            <a:ext cx="1024928" cy="94126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FE3F5D96-AB80-6AB3-3CE4-0C57EE0DFC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24655" y="5210048"/>
            <a:ext cx="1244600" cy="1143000"/>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6AE91ED7-6173-9735-2067-C40E21C498A1}"/>
              </a:ext>
            </a:extLst>
          </p:cNvPr>
          <p:cNvSpPr txBox="1"/>
          <p:nvPr/>
        </p:nvSpPr>
        <p:spPr>
          <a:xfrm>
            <a:off x="649613" y="4248834"/>
            <a:ext cx="5446387" cy="646331"/>
          </a:xfrm>
          <a:prstGeom prst="rect">
            <a:avLst/>
          </a:prstGeom>
          <a:noFill/>
        </p:spPr>
        <p:txBody>
          <a:bodyPr wrap="square" rtlCol="0">
            <a:spAutoFit/>
          </a:bodyPr>
          <a:lstStyle/>
          <a:p>
            <a:r>
              <a:rPr lang="es-ES_tradnl" dirty="0"/>
              <a:t>María Verdeja Muñiz. Universidad de Oviedo</a:t>
            </a:r>
          </a:p>
          <a:p>
            <a:r>
              <a:rPr lang="es-ES_tradnl" dirty="0" err="1">
                <a:solidFill>
                  <a:srgbClr val="0070C0"/>
                </a:solidFill>
              </a:rPr>
              <a:t>verdejamaria@uniovi.es</a:t>
            </a:r>
            <a:endParaRPr lang="es-ES_tradnl" dirty="0">
              <a:solidFill>
                <a:srgbClr val="0070C0"/>
              </a:solidFill>
            </a:endParaRPr>
          </a:p>
        </p:txBody>
      </p:sp>
    </p:spTree>
    <p:extLst>
      <p:ext uri="{BB962C8B-B14F-4D97-AF65-F5344CB8AC3E}">
        <p14:creationId xmlns:p14="http://schemas.microsoft.com/office/powerpoint/2010/main" val="33353936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4AFA11A8-F428-1842-AF2D-6C2F5F2F9AEB}"/>
              </a:ext>
            </a:extLst>
          </p:cNvPr>
          <p:cNvSpPr/>
          <p:nvPr/>
        </p:nvSpPr>
        <p:spPr>
          <a:xfrm>
            <a:off x="1931929" y="396895"/>
            <a:ext cx="8534931" cy="369332"/>
          </a:xfrm>
          <a:prstGeom prst="rect">
            <a:avLst/>
          </a:prstGeom>
        </p:spPr>
        <p:txBody>
          <a:bodyPr wrap="square">
            <a:spAutoFit/>
          </a:bodyPr>
          <a:lstStyle/>
          <a:p>
            <a:pPr algn="ctr"/>
            <a:r>
              <a:rPr lang="es-ES" b="1" dirty="0">
                <a:latin typeface="Avenir Book" panose="02000503020000020003" pitchFamily="2" charset="0"/>
              </a:rPr>
              <a:t>Ley Orgánica 8/1985 reguladora del Derecho a la Educación (LODE, 1985) </a:t>
            </a:r>
            <a:endParaRPr lang="es-ES" b="1" dirty="0">
              <a:effectLst/>
              <a:latin typeface="Avenir Book" panose="02000503020000020003" pitchFamily="2" charset="0"/>
            </a:endParaRPr>
          </a:p>
        </p:txBody>
      </p:sp>
      <p:sp>
        <p:nvSpPr>
          <p:cNvPr id="3" name="Rectángulo 2">
            <a:extLst>
              <a:ext uri="{FF2B5EF4-FFF2-40B4-BE49-F238E27FC236}">
                <a16:creationId xmlns:a16="http://schemas.microsoft.com/office/drawing/2014/main" id="{B046112E-8F03-A9A5-8BBF-ECB0FCFE4C4E}"/>
              </a:ext>
            </a:extLst>
          </p:cNvPr>
          <p:cNvSpPr/>
          <p:nvPr/>
        </p:nvSpPr>
        <p:spPr>
          <a:xfrm>
            <a:off x="640025" y="986747"/>
            <a:ext cx="11179043" cy="1200329"/>
          </a:xfrm>
          <a:prstGeom prst="rect">
            <a:avLst/>
          </a:prstGeom>
        </p:spPr>
        <p:txBody>
          <a:bodyPr wrap="square">
            <a:spAutoFit/>
          </a:bodyPr>
          <a:lstStyle/>
          <a:p>
            <a:pPr algn="just"/>
            <a:r>
              <a:rPr lang="es-ES" dirty="0">
                <a:latin typeface="Avenir Book" panose="02000503020000020003" pitchFamily="2" charset="0"/>
              </a:rPr>
              <a:t>En 1982 el grupo político del </a:t>
            </a:r>
            <a:r>
              <a:rPr lang="es-ES" b="1" dirty="0">
                <a:latin typeface="Avenir Book" panose="02000503020000020003" pitchFamily="2" charset="0"/>
              </a:rPr>
              <a:t>PSOE gana democráticamente las elecciones </a:t>
            </a:r>
            <a:r>
              <a:rPr lang="es-ES" dirty="0">
                <a:latin typeface="Avenir Book" panose="02000503020000020003" pitchFamily="2" charset="0"/>
              </a:rPr>
              <a:t>y llega a la presidencia del gobierno. Aunque ya se habían ido derogando algunos artículos de la LGE (1970), aún seguían en vigor sus aspectos fundamentales, además, dicha ley, había sido objeto de duras críticas por parte de la izquierda, entre otras razones, porque era herencia de la dictadura franquista. </a:t>
            </a:r>
            <a:endParaRPr lang="es-ES" dirty="0">
              <a:effectLst/>
              <a:latin typeface="Avenir Book" panose="02000503020000020003" pitchFamily="2" charset="0"/>
            </a:endParaRPr>
          </a:p>
        </p:txBody>
      </p:sp>
      <p:sp>
        <p:nvSpPr>
          <p:cNvPr id="4" name="Rectángulo 3">
            <a:extLst>
              <a:ext uri="{FF2B5EF4-FFF2-40B4-BE49-F238E27FC236}">
                <a16:creationId xmlns:a16="http://schemas.microsoft.com/office/drawing/2014/main" id="{767AEB21-DF1E-7F26-D86C-128FB2EC51F8}"/>
              </a:ext>
            </a:extLst>
          </p:cNvPr>
          <p:cNvSpPr/>
          <p:nvPr/>
        </p:nvSpPr>
        <p:spPr>
          <a:xfrm>
            <a:off x="640025" y="2504171"/>
            <a:ext cx="6832338" cy="1477328"/>
          </a:xfrm>
          <a:prstGeom prst="rect">
            <a:avLst/>
          </a:prstGeom>
        </p:spPr>
        <p:txBody>
          <a:bodyPr wrap="square">
            <a:spAutoFit/>
          </a:bodyPr>
          <a:lstStyle/>
          <a:p>
            <a:pPr algn="just"/>
            <a:r>
              <a:rPr lang="es-ES" dirty="0">
                <a:latin typeface="Avenir Book" panose="02000503020000020003" pitchFamily="2" charset="0"/>
              </a:rPr>
              <a:t>El primer </a:t>
            </a:r>
            <a:r>
              <a:rPr lang="es-ES" b="1" dirty="0">
                <a:latin typeface="Avenir Book" panose="02000503020000020003" pitchFamily="2" charset="0"/>
              </a:rPr>
              <a:t>Ministro de Educación del Gobierno Socialista fue el profesor </a:t>
            </a:r>
            <a:r>
              <a:rPr lang="es-ES" b="1" dirty="0">
                <a:solidFill>
                  <a:srgbClr val="7030A0"/>
                </a:solidFill>
                <a:latin typeface="Avenir Book" panose="02000503020000020003" pitchFamily="2" charset="0"/>
              </a:rPr>
              <a:t>José María </a:t>
            </a:r>
            <a:r>
              <a:rPr lang="es-ES" b="1" dirty="0" err="1">
                <a:solidFill>
                  <a:srgbClr val="7030A0"/>
                </a:solidFill>
                <a:latin typeface="Avenir Book" panose="02000503020000020003" pitchFamily="2" charset="0"/>
              </a:rPr>
              <a:t>Maravall</a:t>
            </a:r>
            <a:r>
              <a:rPr lang="es-ES" b="1" dirty="0">
                <a:latin typeface="Avenir Book" panose="02000503020000020003" pitchFamily="2" charset="0"/>
              </a:rPr>
              <a:t>. </a:t>
            </a:r>
            <a:r>
              <a:rPr lang="es-ES" dirty="0">
                <a:latin typeface="Avenir Book" panose="02000503020000020003" pitchFamily="2" charset="0"/>
              </a:rPr>
              <a:t>Como aspecto destacable de esta ley (LODE) podemos decir que incorporó, entre otras cosas, </a:t>
            </a:r>
            <a:r>
              <a:rPr lang="es-ES" b="1" dirty="0">
                <a:solidFill>
                  <a:srgbClr val="7030A0"/>
                </a:solidFill>
                <a:latin typeface="Avenir Book" panose="02000503020000020003" pitchFamily="2" charset="0"/>
              </a:rPr>
              <a:t>el sistema de conciertos, </a:t>
            </a:r>
            <a:r>
              <a:rPr lang="es-ES" dirty="0">
                <a:latin typeface="Avenir Book" panose="02000503020000020003" pitchFamily="2" charset="0"/>
              </a:rPr>
              <a:t>garantizando, así, el derecho de las familias a la libertad de elección de centro. </a:t>
            </a:r>
            <a:endParaRPr lang="es-ES" dirty="0">
              <a:effectLst/>
              <a:latin typeface="Avenir Book" panose="02000503020000020003" pitchFamily="2" charset="0"/>
            </a:endParaRPr>
          </a:p>
        </p:txBody>
      </p:sp>
      <p:sp>
        <p:nvSpPr>
          <p:cNvPr id="5" name="Rectángulo 4">
            <a:extLst>
              <a:ext uri="{FF2B5EF4-FFF2-40B4-BE49-F238E27FC236}">
                <a16:creationId xmlns:a16="http://schemas.microsoft.com/office/drawing/2014/main" id="{A372B1FA-839C-B2E6-815D-E422BB2856D3}"/>
              </a:ext>
            </a:extLst>
          </p:cNvPr>
          <p:cNvSpPr/>
          <p:nvPr/>
        </p:nvSpPr>
        <p:spPr>
          <a:xfrm>
            <a:off x="640025" y="4298594"/>
            <a:ext cx="6832338" cy="1754326"/>
          </a:xfrm>
          <a:prstGeom prst="rect">
            <a:avLst/>
          </a:prstGeom>
        </p:spPr>
        <p:txBody>
          <a:bodyPr wrap="square">
            <a:spAutoFit/>
          </a:bodyPr>
          <a:lstStyle/>
          <a:p>
            <a:pPr algn="just"/>
            <a:r>
              <a:rPr lang="es-ES" dirty="0">
                <a:latin typeface="Avenir Book" panose="02000503020000020003" pitchFamily="2" charset="0"/>
              </a:rPr>
              <a:t>Pasará a la historia como </a:t>
            </a:r>
            <a:r>
              <a:rPr lang="es-ES" dirty="0">
                <a:solidFill>
                  <a:schemeClr val="bg2"/>
                </a:solidFill>
                <a:highlight>
                  <a:srgbClr val="800080"/>
                </a:highlight>
                <a:latin typeface="Avenir Book" panose="02000503020000020003" pitchFamily="2" charset="0"/>
              </a:rPr>
              <a:t>la primera ley orgánica que recoge en su primer capítulo el derecho de todos los españoles y de los extranjeros residentes en España a recibir una educación básica, obligatoria y gratuita, aunque, es conveniente recordar que, este derecho, estaba restringido a los legalmente residentes en España. </a:t>
            </a:r>
            <a:endParaRPr lang="es-ES" dirty="0">
              <a:solidFill>
                <a:schemeClr val="bg2"/>
              </a:solidFill>
              <a:effectLst/>
              <a:highlight>
                <a:srgbClr val="800080"/>
              </a:highlight>
              <a:latin typeface="Avenir Book" panose="02000503020000020003" pitchFamily="2" charset="0"/>
            </a:endParaRPr>
          </a:p>
        </p:txBody>
      </p:sp>
      <p:sp>
        <p:nvSpPr>
          <p:cNvPr id="6" name="Rectángulo 5">
            <a:extLst>
              <a:ext uri="{FF2B5EF4-FFF2-40B4-BE49-F238E27FC236}">
                <a16:creationId xmlns:a16="http://schemas.microsoft.com/office/drawing/2014/main" id="{6BF76F25-A741-543F-EADD-744C8A7A4B8B}"/>
              </a:ext>
            </a:extLst>
          </p:cNvPr>
          <p:cNvSpPr/>
          <p:nvPr/>
        </p:nvSpPr>
        <p:spPr>
          <a:xfrm>
            <a:off x="7797800" y="2482588"/>
            <a:ext cx="4021269" cy="3416320"/>
          </a:xfrm>
          <a:prstGeom prst="rect">
            <a:avLst/>
          </a:prstGeom>
        </p:spPr>
        <p:txBody>
          <a:bodyPr wrap="square">
            <a:spAutoFit/>
          </a:bodyPr>
          <a:lstStyle/>
          <a:p>
            <a:pPr algn="just"/>
            <a:r>
              <a:rPr lang="es-ES_tradnl" dirty="0"/>
              <a:t>En España, aunque el marco legal se encuentre en la Ley General de Educación de 1970, </a:t>
            </a:r>
            <a:r>
              <a:rPr lang="es-ES_tradnl" dirty="0">
                <a:solidFill>
                  <a:schemeClr val="bg1"/>
                </a:solidFill>
                <a:highlight>
                  <a:srgbClr val="808000"/>
                </a:highlight>
              </a:rPr>
              <a:t>la educación compensatoria se desarrolló en 1983 (Real Decreto de 27 de abril de 1983, BOE 11 de mayo</a:t>
            </a:r>
            <a:r>
              <a:rPr lang="es-ES_tradnl" dirty="0"/>
              <a:t>) con la creación de un programa específico para beneficiar a las zonas geográficas o grupos de población que por sus especiales características requerían una atención educativa preferente</a:t>
            </a:r>
          </a:p>
        </p:txBody>
      </p:sp>
    </p:spTree>
    <p:extLst>
      <p:ext uri="{BB962C8B-B14F-4D97-AF65-F5344CB8AC3E}">
        <p14:creationId xmlns:p14="http://schemas.microsoft.com/office/powerpoint/2010/main" val="1879559092"/>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8309660-E039-AD6D-82F8-863FB15FB273}"/>
              </a:ext>
            </a:extLst>
          </p:cNvPr>
          <p:cNvSpPr txBox="1"/>
          <p:nvPr/>
        </p:nvSpPr>
        <p:spPr>
          <a:xfrm>
            <a:off x="1210962" y="550973"/>
            <a:ext cx="10083114" cy="646331"/>
          </a:xfrm>
          <a:prstGeom prst="rect">
            <a:avLst/>
          </a:prstGeom>
          <a:noFill/>
        </p:spPr>
        <p:txBody>
          <a:bodyPr wrap="square">
            <a:spAutoFit/>
          </a:bodyPr>
          <a:lstStyle/>
          <a:p>
            <a:pPr algn="ctr">
              <a:lnSpc>
                <a:spcPct val="90000"/>
              </a:lnSpc>
              <a:spcBef>
                <a:spcPct val="0"/>
              </a:spcBef>
              <a:spcAft>
                <a:spcPts val="600"/>
              </a:spcAft>
            </a:pPr>
            <a:r>
              <a:rPr lang="en-US" sz="2000" b="1" dirty="0">
                <a:latin typeface="+mj-lt"/>
                <a:ea typeface="+mj-ea"/>
                <a:cs typeface="+mj-cs"/>
              </a:rPr>
              <a:t>Ley </a:t>
            </a:r>
            <a:r>
              <a:rPr lang="en-US" sz="2000" b="1" dirty="0" err="1">
                <a:latin typeface="+mj-lt"/>
                <a:ea typeface="+mj-ea"/>
                <a:cs typeface="+mj-cs"/>
              </a:rPr>
              <a:t>Orgánica</a:t>
            </a:r>
            <a:r>
              <a:rPr lang="en-US" sz="2000" b="1" dirty="0">
                <a:latin typeface="+mj-lt"/>
                <a:ea typeface="+mj-ea"/>
                <a:cs typeface="+mj-cs"/>
              </a:rPr>
              <a:t> 1/1990, de 3 de </a:t>
            </a:r>
            <a:r>
              <a:rPr lang="en-US" sz="2000" b="1" dirty="0" err="1">
                <a:latin typeface="+mj-lt"/>
                <a:ea typeface="+mj-ea"/>
                <a:cs typeface="+mj-cs"/>
              </a:rPr>
              <a:t>octubre</a:t>
            </a:r>
            <a:r>
              <a:rPr lang="en-US" sz="2000" b="1" dirty="0">
                <a:latin typeface="+mj-lt"/>
                <a:ea typeface="+mj-ea"/>
                <a:cs typeface="+mj-cs"/>
              </a:rPr>
              <a:t>, de </a:t>
            </a:r>
            <a:r>
              <a:rPr lang="en-US" sz="2000" b="1" dirty="0" err="1">
                <a:latin typeface="+mj-lt"/>
                <a:ea typeface="+mj-ea"/>
                <a:cs typeface="+mj-cs"/>
              </a:rPr>
              <a:t>Ordenación</a:t>
            </a:r>
            <a:r>
              <a:rPr lang="en-US" sz="2000" b="1" dirty="0">
                <a:latin typeface="+mj-lt"/>
                <a:ea typeface="+mj-ea"/>
                <a:cs typeface="+mj-cs"/>
              </a:rPr>
              <a:t> General del Sistema </a:t>
            </a:r>
            <a:r>
              <a:rPr lang="en-US" sz="2000" b="1" dirty="0" err="1">
                <a:latin typeface="+mj-lt"/>
                <a:ea typeface="+mj-ea"/>
                <a:cs typeface="+mj-cs"/>
              </a:rPr>
              <a:t>Educativo</a:t>
            </a:r>
            <a:r>
              <a:rPr lang="en-US" sz="2000" b="1" dirty="0">
                <a:latin typeface="+mj-lt"/>
                <a:ea typeface="+mj-ea"/>
                <a:cs typeface="+mj-cs"/>
              </a:rPr>
              <a:t> (LOGSE, 1990) </a:t>
            </a:r>
            <a:endParaRPr lang="en-US" sz="2000" b="1" dirty="0">
              <a:effectLst/>
              <a:latin typeface="+mj-lt"/>
              <a:ea typeface="+mj-ea"/>
              <a:cs typeface="+mj-cs"/>
            </a:endParaRPr>
          </a:p>
        </p:txBody>
      </p:sp>
      <p:sp>
        <p:nvSpPr>
          <p:cNvPr id="5" name="Rectángulo 4">
            <a:extLst>
              <a:ext uri="{FF2B5EF4-FFF2-40B4-BE49-F238E27FC236}">
                <a16:creationId xmlns:a16="http://schemas.microsoft.com/office/drawing/2014/main" id="{94235F10-49D0-B203-E357-05D67D20FD6A}"/>
              </a:ext>
            </a:extLst>
          </p:cNvPr>
          <p:cNvSpPr/>
          <p:nvPr/>
        </p:nvSpPr>
        <p:spPr>
          <a:xfrm>
            <a:off x="1068516" y="1648954"/>
            <a:ext cx="4498202" cy="2554545"/>
          </a:xfrm>
          <a:prstGeom prst="rect">
            <a:avLst/>
          </a:prstGeom>
        </p:spPr>
        <p:txBody>
          <a:bodyPr wrap="square">
            <a:spAutoFit/>
          </a:bodyPr>
          <a:lstStyle/>
          <a:p>
            <a:pPr algn="just"/>
            <a:r>
              <a:rPr lang="es-ES" sz="2000" dirty="0">
                <a:latin typeface="Bell MT" panose="02020503060305020303" pitchFamily="18" charset="77"/>
              </a:rPr>
              <a:t>El equipo no llegaría a configurarse hasta la llegada al MEC, en 1988, de </a:t>
            </a:r>
            <a:r>
              <a:rPr lang="es-ES" sz="2000" b="1" dirty="0">
                <a:latin typeface="Bell MT" panose="02020503060305020303" pitchFamily="18" charset="77"/>
              </a:rPr>
              <a:t>Javier Solana </a:t>
            </a:r>
            <a:r>
              <a:rPr lang="es-ES" sz="2000" dirty="0">
                <a:latin typeface="Bell MT" panose="02020503060305020303" pitchFamily="18" charset="77"/>
              </a:rPr>
              <a:t>y de dos personas clave para </a:t>
            </a:r>
            <a:r>
              <a:rPr lang="es-ES" sz="2000" b="1" dirty="0">
                <a:latin typeface="Bell MT" panose="02020503060305020303" pitchFamily="18" charset="77"/>
              </a:rPr>
              <a:t>la tarea reformadora</a:t>
            </a:r>
            <a:r>
              <a:rPr lang="es-ES" sz="2000" dirty="0">
                <a:latin typeface="Bell MT" panose="02020503060305020303" pitchFamily="18" charset="77"/>
              </a:rPr>
              <a:t>: el Secretario de Estado de Educación, </a:t>
            </a:r>
            <a:r>
              <a:rPr lang="es-ES" sz="2000" b="1" dirty="0">
                <a:latin typeface="Bell MT" panose="02020503060305020303" pitchFamily="18" charset="77"/>
              </a:rPr>
              <a:t>Alfredo Pérez Rubalcaba </a:t>
            </a:r>
            <a:r>
              <a:rPr lang="es-ES" sz="2000" dirty="0">
                <a:latin typeface="Bell MT" panose="02020503060305020303" pitchFamily="18" charset="77"/>
              </a:rPr>
              <a:t>y el Director General de Ordenación Académica, </a:t>
            </a:r>
            <a:r>
              <a:rPr lang="es-ES" sz="2000" b="1" dirty="0">
                <a:latin typeface="Bell MT" panose="02020503060305020303" pitchFamily="18" charset="77"/>
              </a:rPr>
              <a:t>Álvaro </a:t>
            </a:r>
            <a:r>
              <a:rPr lang="es-ES" sz="2000" b="1" dirty="0" err="1">
                <a:latin typeface="Bell MT" panose="02020503060305020303" pitchFamily="18" charset="77"/>
              </a:rPr>
              <a:t>Marchesi</a:t>
            </a:r>
            <a:r>
              <a:rPr lang="es-ES" sz="2000" dirty="0">
                <a:latin typeface="Bell MT" panose="02020503060305020303" pitchFamily="18" charset="77"/>
              </a:rPr>
              <a:t>. </a:t>
            </a:r>
            <a:endParaRPr lang="es-ES" sz="2000" dirty="0">
              <a:effectLst/>
              <a:latin typeface="Bell MT" panose="02020503060305020303" pitchFamily="18" charset="77"/>
            </a:endParaRPr>
          </a:p>
        </p:txBody>
      </p:sp>
      <p:pic>
        <p:nvPicPr>
          <p:cNvPr id="6" name="Picture 4" descr="Movimiento freinet">
            <a:extLst>
              <a:ext uri="{FF2B5EF4-FFF2-40B4-BE49-F238E27FC236}">
                <a16:creationId xmlns:a16="http://schemas.microsoft.com/office/drawing/2014/main" id="{4220FF72-B85B-D1FD-AB66-85EB78B1FDA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44" b="28822"/>
          <a:stretch/>
        </p:blipFill>
        <p:spPr bwMode="auto">
          <a:xfrm>
            <a:off x="6181296" y="1675936"/>
            <a:ext cx="4847128" cy="2500580"/>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a:extLst>
              <a:ext uri="{FF2B5EF4-FFF2-40B4-BE49-F238E27FC236}">
                <a16:creationId xmlns:a16="http://schemas.microsoft.com/office/drawing/2014/main" id="{AC5F2CAE-F7DB-56BF-73C3-659D357958AC}"/>
              </a:ext>
            </a:extLst>
          </p:cNvPr>
          <p:cNvSpPr/>
          <p:nvPr/>
        </p:nvSpPr>
        <p:spPr>
          <a:xfrm>
            <a:off x="1068516" y="4655150"/>
            <a:ext cx="10225560" cy="707886"/>
          </a:xfrm>
          <a:prstGeom prst="rect">
            <a:avLst/>
          </a:prstGeom>
        </p:spPr>
        <p:txBody>
          <a:bodyPr wrap="square">
            <a:spAutoFit/>
          </a:bodyPr>
          <a:lstStyle/>
          <a:p>
            <a:pPr algn="just"/>
            <a:r>
              <a:rPr lang="es-ES" sz="2000" dirty="0">
                <a:latin typeface="Bell MT" panose="02020503060305020303" pitchFamily="18" charset="77"/>
              </a:rPr>
              <a:t>Difícilmente hubiera sido posible </a:t>
            </a:r>
            <a:r>
              <a:rPr lang="es-ES" sz="2000" b="1" dirty="0">
                <a:latin typeface="Bell MT" panose="02020503060305020303" pitchFamily="18" charset="77"/>
              </a:rPr>
              <a:t>sin el proceso de debate que le precedió</a:t>
            </a:r>
            <a:r>
              <a:rPr lang="es-ES" sz="2000" dirty="0">
                <a:latin typeface="Bell MT" panose="02020503060305020303" pitchFamily="18" charset="77"/>
              </a:rPr>
              <a:t>, inserto en los procesos de participación y discusión de los MRP. </a:t>
            </a:r>
            <a:endParaRPr lang="es-ES" sz="2000" dirty="0">
              <a:effectLst/>
              <a:latin typeface="Bell MT" panose="02020503060305020303" pitchFamily="18" charset="77"/>
            </a:endParaRPr>
          </a:p>
        </p:txBody>
      </p:sp>
    </p:spTree>
    <p:extLst>
      <p:ext uri="{BB962C8B-B14F-4D97-AF65-F5344CB8AC3E}">
        <p14:creationId xmlns:p14="http://schemas.microsoft.com/office/powerpoint/2010/main" val="7908890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scuela española - Año L, núm. 3010, 5 de julio de 1990">
            <a:extLst>
              <a:ext uri="{FF2B5EF4-FFF2-40B4-BE49-F238E27FC236}">
                <a16:creationId xmlns:a16="http://schemas.microsoft.com/office/drawing/2014/main" id="{823B10B8-B679-507B-6B31-81FEFA8B324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276670" y="440627"/>
            <a:ext cx="3980336" cy="6113445"/>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a:extLst>
              <a:ext uri="{FF2B5EF4-FFF2-40B4-BE49-F238E27FC236}">
                <a16:creationId xmlns:a16="http://schemas.microsoft.com/office/drawing/2014/main" id="{D5888102-FF14-3F73-1A6D-23C08CAB0502}"/>
              </a:ext>
            </a:extLst>
          </p:cNvPr>
          <p:cNvSpPr/>
          <p:nvPr/>
        </p:nvSpPr>
        <p:spPr>
          <a:xfrm>
            <a:off x="603079" y="681193"/>
            <a:ext cx="5492921" cy="5632311"/>
          </a:xfrm>
          <a:prstGeom prst="rect">
            <a:avLst/>
          </a:prstGeom>
        </p:spPr>
        <p:txBody>
          <a:bodyPr wrap="square">
            <a:spAutoFit/>
          </a:bodyPr>
          <a:lstStyle/>
          <a:p>
            <a:pPr algn="just"/>
            <a:r>
              <a:rPr lang="es-ES" sz="2400" dirty="0">
                <a:latin typeface="Bell MT" panose="02020503060305020303" pitchFamily="18" charset="77"/>
              </a:rPr>
              <a:t>Con esta mentalidad y con estos criterios se escribe y aprueba la Ley Orgánica 1/1990, de 3 de octubre, de Ordenación General del Sistema Educativo, (LOGSE) cuya implementación escolar se iniciaría dos años más tarde. </a:t>
            </a:r>
          </a:p>
          <a:p>
            <a:endParaRPr lang="es-ES" sz="2400" dirty="0">
              <a:latin typeface="Bell MT" panose="02020503060305020303" pitchFamily="18" charset="77"/>
            </a:endParaRPr>
          </a:p>
          <a:p>
            <a:pPr algn="just"/>
            <a:r>
              <a:rPr lang="es-ES" sz="2400" dirty="0">
                <a:solidFill>
                  <a:schemeClr val="bg1"/>
                </a:solidFill>
                <a:highlight>
                  <a:srgbClr val="800080"/>
                </a:highlight>
                <a:latin typeface="Bell MT" panose="02020503060305020303" pitchFamily="18" charset="77"/>
              </a:rPr>
              <a:t>Dicha ley fue aprobada por todos los grupos parlamentarios excepto por el grupo del Partido Popular </a:t>
            </a:r>
          </a:p>
          <a:p>
            <a:pPr algn="just"/>
            <a:endParaRPr lang="es-ES" sz="2400" dirty="0">
              <a:solidFill>
                <a:schemeClr val="bg1"/>
              </a:solidFill>
              <a:highlight>
                <a:srgbClr val="800080"/>
              </a:highlight>
              <a:latin typeface="Bell MT" panose="02020503060305020303" pitchFamily="18" charset="77"/>
            </a:endParaRPr>
          </a:p>
          <a:p>
            <a:pPr algn="just"/>
            <a:r>
              <a:rPr lang="es-ES" sz="2400" dirty="0">
                <a:latin typeface="Bell MT" panose="02020503060305020303" pitchFamily="18" charset="77"/>
              </a:rPr>
              <a:t>Precisamente el partido que, accediendo a la presidencia del gobierno en el año 1996, tendría que encargarse de aplicar la misma. </a:t>
            </a:r>
            <a:endParaRPr lang="es-ES" sz="2400" dirty="0">
              <a:effectLst/>
              <a:latin typeface="Bell MT" panose="02020503060305020303" pitchFamily="18" charset="77"/>
            </a:endParaRPr>
          </a:p>
        </p:txBody>
      </p:sp>
    </p:spTree>
    <p:extLst>
      <p:ext uri="{BB962C8B-B14F-4D97-AF65-F5344CB8AC3E}">
        <p14:creationId xmlns:p14="http://schemas.microsoft.com/office/powerpoint/2010/main" val="33091266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C70C253A-DF8E-CE99-9900-1C5FCDE58C21}"/>
              </a:ext>
            </a:extLst>
          </p:cNvPr>
          <p:cNvSpPr/>
          <p:nvPr/>
        </p:nvSpPr>
        <p:spPr>
          <a:xfrm>
            <a:off x="482600" y="321444"/>
            <a:ext cx="5905500" cy="1938992"/>
          </a:xfrm>
          <a:prstGeom prst="rect">
            <a:avLst/>
          </a:prstGeom>
        </p:spPr>
        <p:txBody>
          <a:bodyPr wrap="square">
            <a:spAutoFit/>
          </a:bodyPr>
          <a:lstStyle/>
          <a:p>
            <a:pPr algn="just"/>
            <a:r>
              <a:rPr lang="es-ES" sz="2000" b="1" dirty="0">
                <a:solidFill>
                  <a:srgbClr val="7030A0"/>
                </a:solidFill>
                <a:latin typeface="Bell MT" panose="02020503060305020303" pitchFamily="18" charset="77"/>
              </a:rPr>
              <a:t>Entre otras medidas, amplió la escolaridad obligatoria hasta los 16 años. </a:t>
            </a:r>
          </a:p>
          <a:p>
            <a:pPr algn="just"/>
            <a:endParaRPr lang="es-ES" sz="2000" dirty="0">
              <a:latin typeface="Bell MT" panose="02020503060305020303" pitchFamily="18" charset="77"/>
            </a:endParaRPr>
          </a:p>
          <a:p>
            <a:pPr algn="just"/>
            <a:r>
              <a:rPr lang="es-ES" sz="2000" dirty="0">
                <a:latin typeface="Bell MT" panose="02020503060305020303" pitchFamily="18" charset="77"/>
              </a:rPr>
              <a:t>También contemplaba iniciativas tales como como un nuevo currículo que </a:t>
            </a:r>
            <a:r>
              <a:rPr lang="es-ES" sz="2000" b="1" dirty="0">
                <a:solidFill>
                  <a:srgbClr val="7030A0"/>
                </a:solidFill>
                <a:latin typeface="Bell MT" panose="02020503060305020303" pitchFamily="18" charset="77"/>
              </a:rPr>
              <a:t>otorgaba a los equipos docentes una mayor capacidad de decisión y autonomía</a:t>
            </a:r>
            <a:r>
              <a:rPr lang="es-ES" sz="2000" dirty="0">
                <a:latin typeface="Bell MT" panose="02020503060305020303" pitchFamily="18" charset="77"/>
              </a:rPr>
              <a:t>. </a:t>
            </a:r>
            <a:endParaRPr lang="es-ES_tradnl" sz="2000" dirty="0"/>
          </a:p>
        </p:txBody>
      </p:sp>
      <p:sp>
        <p:nvSpPr>
          <p:cNvPr id="3" name="Rectángulo 2">
            <a:extLst>
              <a:ext uri="{FF2B5EF4-FFF2-40B4-BE49-F238E27FC236}">
                <a16:creationId xmlns:a16="http://schemas.microsoft.com/office/drawing/2014/main" id="{C4E1B4A3-2970-2FC4-2FB8-BFAB3F43DAAC}"/>
              </a:ext>
            </a:extLst>
          </p:cNvPr>
          <p:cNvSpPr/>
          <p:nvPr/>
        </p:nvSpPr>
        <p:spPr>
          <a:xfrm>
            <a:off x="425450" y="2550851"/>
            <a:ext cx="6019800" cy="4093428"/>
          </a:xfrm>
          <a:prstGeom prst="rect">
            <a:avLst/>
          </a:prstGeom>
        </p:spPr>
        <p:txBody>
          <a:bodyPr wrap="square">
            <a:spAutoFit/>
          </a:bodyPr>
          <a:lstStyle/>
          <a:p>
            <a:pPr algn="just"/>
            <a:r>
              <a:rPr lang="es-ES" sz="2000" b="1" dirty="0">
                <a:solidFill>
                  <a:schemeClr val="bg1"/>
                </a:solidFill>
                <a:highlight>
                  <a:srgbClr val="800080"/>
                </a:highlight>
                <a:latin typeface="Bell MT" panose="02020503060305020303" pitchFamily="18" charset="77"/>
              </a:rPr>
              <a:t>Además, se subrayaba la importancia de tener en cuenta las situaciones en las que se encuentren los estudiantes y, desde tal planteamiento, se aboga por un modelo de centro educativo abierto a la diversidad y al entorno social</a:t>
            </a:r>
            <a:r>
              <a:rPr lang="es-ES" sz="2000" dirty="0">
                <a:solidFill>
                  <a:schemeClr val="bg1"/>
                </a:solidFill>
                <a:latin typeface="Bell MT" panose="02020503060305020303" pitchFamily="18" charset="77"/>
              </a:rPr>
              <a:t>, </a:t>
            </a:r>
            <a:r>
              <a:rPr lang="es-ES" sz="2000" dirty="0">
                <a:latin typeface="Bell MT" panose="02020503060305020303" pitchFamily="18" charset="77"/>
              </a:rPr>
              <a:t>que fuese cooperativo e integrado con el contexto socioeducativo. Asimismo, se consideraba como principio básico el rechazo de todo tipo de discriminación y se apuesta por un modelo educativo que respete a todas las culturas. </a:t>
            </a:r>
          </a:p>
          <a:p>
            <a:pPr algn="just"/>
            <a:endParaRPr lang="es-ES" sz="2000" dirty="0">
              <a:latin typeface="Bell MT" panose="02020503060305020303" pitchFamily="18" charset="77"/>
            </a:endParaRPr>
          </a:p>
          <a:p>
            <a:pPr algn="just"/>
            <a:r>
              <a:rPr lang="es-ES" sz="2000" dirty="0">
                <a:latin typeface="Bell MT" panose="02020503060305020303" pitchFamily="18" charset="77"/>
              </a:rPr>
              <a:t>También se destaca la necesidad de desarrollar la capacidad creativa, los hábitos de comportamiento democrático y espíritu crítico del alumnado. </a:t>
            </a:r>
            <a:endParaRPr lang="es-ES" sz="2000" dirty="0">
              <a:effectLst/>
              <a:latin typeface="Bell MT" panose="02020503060305020303" pitchFamily="18" charset="77"/>
            </a:endParaRPr>
          </a:p>
        </p:txBody>
      </p:sp>
      <p:sp>
        <p:nvSpPr>
          <p:cNvPr id="4" name="Rectángulo 3">
            <a:extLst>
              <a:ext uri="{FF2B5EF4-FFF2-40B4-BE49-F238E27FC236}">
                <a16:creationId xmlns:a16="http://schemas.microsoft.com/office/drawing/2014/main" id="{C5D67D47-9925-533B-4536-0864455CA78C}"/>
              </a:ext>
            </a:extLst>
          </p:cNvPr>
          <p:cNvSpPr/>
          <p:nvPr/>
        </p:nvSpPr>
        <p:spPr>
          <a:xfrm>
            <a:off x="7015163" y="580936"/>
            <a:ext cx="4465637" cy="5355312"/>
          </a:xfrm>
          <a:prstGeom prst="rect">
            <a:avLst/>
          </a:prstGeom>
        </p:spPr>
        <p:txBody>
          <a:bodyPr wrap="square">
            <a:spAutoFit/>
          </a:bodyPr>
          <a:lstStyle/>
          <a:p>
            <a:pPr algn="just"/>
            <a:r>
              <a:rPr lang="es-ES" b="1" dirty="0">
                <a:latin typeface="Bell MT" panose="02020503060305020303" pitchFamily="18" charset="77"/>
              </a:rPr>
              <a:t>La LOGSE (1990) introduce con claridad el concepto de necesidades educativas especiales incluyendo en este grupo a los estudiantes que, por encontrarse en situaciones sociales o culturalmente desfavorecidas, requieren durante su escolarización la prestación de apoyos y actuaciones educativas específicas. </a:t>
            </a:r>
          </a:p>
          <a:p>
            <a:pPr algn="just"/>
            <a:endParaRPr lang="es-ES" b="1" dirty="0">
              <a:latin typeface="Bell MT" panose="02020503060305020303" pitchFamily="18" charset="77"/>
            </a:endParaRPr>
          </a:p>
          <a:p>
            <a:pPr algn="just"/>
            <a:r>
              <a:rPr lang="es-ES" b="1" dirty="0">
                <a:latin typeface="Bell MT" panose="02020503060305020303" pitchFamily="18" charset="77"/>
              </a:rPr>
              <a:t>Esto significó un paso adelante que se continuó con el Real Decreto 299/1996 de 28 de febrero de ordenación de las acciones dirigidas a la compensación de desigualdades en educación y que tiene como objetivo regular las medidas que permitan prevenir y compensar las desiguales en educación derivadas de factores sociales, económicos, culturales, geográficos, étnicos o de cualquier tipo</a:t>
            </a:r>
            <a:r>
              <a:rPr lang="es-ES" dirty="0">
                <a:latin typeface="Bell MT" panose="02020503060305020303" pitchFamily="18" charset="77"/>
              </a:rPr>
              <a:t>. </a:t>
            </a:r>
            <a:endParaRPr lang="es-ES" dirty="0">
              <a:effectLst/>
              <a:latin typeface="Bell MT" panose="02020503060305020303" pitchFamily="18" charset="77"/>
            </a:endParaRPr>
          </a:p>
        </p:txBody>
      </p:sp>
    </p:spTree>
    <p:extLst>
      <p:ext uri="{BB962C8B-B14F-4D97-AF65-F5344CB8AC3E}">
        <p14:creationId xmlns:p14="http://schemas.microsoft.com/office/powerpoint/2010/main" val="24471819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4894A5BA-8D8D-2151-EB28-8B82C2482519}"/>
              </a:ext>
            </a:extLst>
          </p:cNvPr>
          <p:cNvGraphicFramePr/>
          <p:nvPr>
            <p:extLst>
              <p:ext uri="{D42A27DB-BD31-4B8C-83A1-F6EECF244321}">
                <p14:modId xmlns:p14="http://schemas.microsoft.com/office/powerpoint/2010/main" val="1892415296"/>
              </p:ext>
            </p:extLst>
          </p:nvPr>
        </p:nvGraphicFramePr>
        <p:xfrm>
          <a:off x="425302" y="642938"/>
          <a:ext cx="10733236" cy="56515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4596239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58157F-91D7-D742-BB36-A1B67BFBFD73}"/>
              </a:ext>
            </a:extLst>
          </p:cNvPr>
          <p:cNvSpPr>
            <a:spLocks noGrp="1"/>
          </p:cNvSpPr>
          <p:nvPr>
            <p:ph type="title"/>
          </p:nvPr>
        </p:nvSpPr>
        <p:spPr>
          <a:xfrm>
            <a:off x="458694" y="383059"/>
            <a:ext cx="11274612" cy="821574"/>
          </a:xfrm>
        </p:spPr>
        <p:txBody>
          <a:bodyPr>
            <a:normAutofit fontScale="90000"/>
          </a:bodyPr>
          <a:lstStyle/>
          <a:p>
            <a:pPr algn="ctr"/>
            <a:br>
              <a:rPr lang="es-ES" sz="2200" b="1" dirty="0"/>
            </a:br>
            <a:br>
              <a:rPr lang="es-ES" sz="2200" b="1" dirty="0"/>
            </a:br>
            <a:r>
              <a:rPr lang="es-ES" sz="2200" b="1" dirty="0"/>
              <a:t>Ley Orgánica 9/1995, de 20 de noviembre, de la Participación, la Evaluación y el Gobierno de los Centros docentes (LOPEGCE) </a:t>
            </a:r>
            <a:br>
              <a:rPr lang="es-ES" dirty="0"/>
            </a:br>
            <a:endParaRPr lang="es-ES_tradnl" dirty="0"/>
          </a:p>
        </p:txBody>
      </p:sp>
      <p:sp>
        <p:nvSpPr>
          <p:cNvPr id="3" name="Rectángulo 2">
            <a:extLst>
              <a:ext uri="{FF2B5EF4-FFF2-40B4-BE49-F238E27FC236}">
                <a16:creationId xmlns:a16="http://schemas.microsoft.com/office/drawing/2014/main" id="{01FF07A8-6811-FF48-AD27-351DAB62D1E3}"/>
              </a:ext>
            </a:extLst>
          </p:cNvPr>
          <p:cNvSpPr/>
          <p:nvPr/>
        </p:nvSpPr>
        <p:spPr>
          <a:xfrm>
            <a:off x="665164" y="1488118"/>
            <a:ext cx="5776471" cy="3693319"/>
          </a:xfrm>
          <a:prstGeom prst="rect">
            <a:avLst/>
          </a:prstGeom>
        </p:spPr>
        <p:txBody>
          <a:bodyPr wrap="square">
            <a:spAutoFit/>
          </a:bodyPr>
          <a:lstStyle/>
          <a:p>
            <a:pPr algn="just"/>
            <a:r>
              <a:rPr lang="es-ES" dirty="0">
                <a:latin typeface="Bell MT" panose="02020503060305020303" pitchFamily="18" charset="77"/>
              </a:rPr>
              <a:t>Ley Orgánica 9/1995, de 20 de noviembre, de la participación, la evaluación y el gobierno de los centros docentes es conocida, también, como la </a:t>
            </a:r>
            <a:r>
              <a:rPr lang="es-ES" b="1" dirty="0">
                <a:solidFill>
                  <a:srgbClr val="7030A0"/>
                </a:solidFill>
                <a:latin typeface="Bell MT" panose="02020503060305020303" pitchFamily="18" charset="77"/>
              </a:rPr>
              <a:t>“Ley Pertierra” por ser Gustavo Suárez Pertierra, Ministro de Educación de la corporación Socialista, quien la firmó. </a:t>
            </a:r>
          </a:p>
          <a:p>
            <a:pPr algn="just"/>
            <a:endParaRPr lang="es-ES" dirty="0">
              <a:latin typeface="Bell MT" panose="02020503060305020303" pitchFamily="18" charset="77"/>
            </a:endParaRPr>
          </a:p>
          <a:p>
            <a:pPr algn="just"/>
            <a:r>
              <a:rPr lang="es-ES" dirty="0">
                <a:latin typeface="Bell MT" panose="02020503060305020303" pitchFamily="18" charset="77"/>
              </a:rPr>
              <a:t>Podemos decir que fue una </a:t>
            </a:r>
            <a:r>
              <a:rPr lang="es-ES" b="1" dirty="0">
                <a:latin typeface="Bell MT" panose="02020503060305020303" pitchFamily="18" charset="77"/>
              </a:rPr>
              <a:t>ley centrada en la gestión </a:t>
            </a:r>
            <a:r>
              <a:rPr lang="es-ES" dirty="0">
                <a:latin typeface="Bell MT" panose="02020503060305020303" pitchFamily="18" charset="77"/>
              </a:rPr>
              <a:t>y gobierno de los centros docentes y en ese sentido, dicha ley, ha regido cómo debe ser </a:t>
            </a:r>
            <a:r>
              <a:rPr lang="es-ES" b="1" dirty="0">
                <a:latin typeface="Bell MT" panose="02020503060305020303" pitchFamily="18" charset="77"/>
              </a:rPr>
              <a:t>la participación y gestión </a:t>
            </a:r>
            <a:r>
              <a:rPr lang="es-ES" dirty="0">
                <a:latin typeface="Bell MT" panose="02020503060305020303" pitchFamily="18" charset="77"/>
              </a:rPr>
              <a:t>de los centros educativos, ampliando los ámbitos de la participación de los distintos sectores de la comunidad escolar y la autonomía de los centros para desarrollarla. </a:t>
            </a:r>
          </a:p>
          <a:p>
            <a:pPr algn="just"/>
            <a:endParaRPr lang="es-ES" dirty="0">
              <a:latin typeface="Bell MT" panose="02020503060305020303" pitchFamily="18" charset="77"/>
            </a:endParaRPr>
          </a:p>
        </p:txBody>
      </p:sp>
      <p:sp>
        <p:nvSpPr>
          <p:cNvPr id="4" name="Rectángulo 3">
            <a:extLst>
              <a:ext uri="{FF2B5EF4-FFF2-40B4-BE49-F238E27FC236}">
                <a16:creationId xmlns:a16="http://schemas.microsoft.com/office/drawing/2014/main" id="{54F57B06-A8B9-E548-B178-D14A52554333}"/>
              </a:ext>
            </a:extLst>
          </p:cNvPr>
          <p:cNvSpPr/>
          <p:nvPr/>
        </p:nvSpPr>
        <p:spPr>
          <a:xfrm>
            <a:off x="6813108" y="1620560"/>
            <a:ext cx="4713728" cy="1754326"/>
          </a:xfrm>
          <a:prstGeom prst="rect">
            <a:avLst/>
          </a:prstGeom>
        </p:spPr>
        <p:txBody>
          <a:bodyPr wrap="square">
            <a:spAutoFit/>
          </a:bodyPr>
          <a:lstStyle/>
          <a:p>
            <a:pPr algn="just"/>
            <a:r>
              <a:rPr lang="es-ES" b="1" dirty="0">
                <a:solidFill>
                  <a:srgbClr val="7030A0"/>
                </a:solidFill>
                <a:latin typeface="Bell MT" panose="02020503060305020303" pitchFamily="18" charset="77"/>
              </a:rPr>
              <a:t>La LOPEGCE continuó con más planteamientos de educación compensatoria </a:t>
            </a:r>
            <a:r>
              <a:rPr lang="es-ES" dirty="0">
                <a:latin typeface="Bell MT" panose="02020503060305020303" pitchFamily="18" charset="77"/>
              </a:rPr>
              <a:t>ya que esta ley incluía medidas específicas para compensar desigualdades derivadas de situaciones sociales y económicas desfavorecidas. </a:t>
            </a:r>
            <a:endParaRPr lang="es-ES" dirty="0">
              <a:effectLst/>
              <a:latin typeface="Bell MT" panose="02020503060305020303" pitchFamily="18" charset="77"/>
            </a:endParaRPr>
          </a:p>
        </p:txBody>
      </p:sp>
      <p:sp>
        <p:nvSpPr>
          <p:cNvPr id="6" name="Rectángulo 5">
            <a:extLst>
              <a:ext uri="{FF2B5EF4-FFF2-40B4-BE49-F238E27FC236}">
                <a16:creationId xmlns:a16="http://schemas.microsoft.com/office/drawing/2014/main" id="{4F71BD2D-1834-1E4A-9F19-06C682EC9E8A}"/>
              </a:ext>
            </a:extLst>
          </p:cNvPr>
          <p:cNvSpPr/>
          <p:nvPr/>
        </p:nvSpPr>
        <p:spPr>
          <a:xfrm>
            <a:off x="6813108" y="3405917"/>
            <a:ext cx="4826000" cy="1754326"/>
          </a:xfrm>
          <a:prstGeom prst="rect">
            <a:avLst/>
          </a:prstGeom>
        </p:spPr>
        <p:txBody>
          <a:bodyPr wrap="square">
            <a:spAutoFit/>
          </a:bodyPr>
          <a:lstStyle/>
          <a:p>
            <a:pPr algn="just"/>
            <a:r>
              <a:rPr lang="es-ES" dirty="0">
                <a:latin typeface="Bell MT" panose="02020503060305020303" pitchFamily="18" charset="77"/>
              </a:rPr>
              <a:t>Destacamos como especialmente relevante el dato que incorporaba esta ley en lo referente a la </a:t>
            </a:r>
            <a:r>
              <a:rPr lang="es-ES" b="1" dirty="0">
                <a:latin typeface="Bell MT" panose="02020503060305020303" pitchFamily="18" charset="77"/>
              </a:rPr>
              <a:t>distribución equilibrada </a:t>
            </a:r>
            <a:r>
              <a:rPr lang="es-ES" dirty="0">
                <a:latin typeface="Bell MT" panose="02020503060305020303" pitchFamily="18" charset="77"/>
              </a:rPr>
              <a:t>del alumnado con necesidades educativas ya que, como sabemos, la realidad muestra que actualmente no existe tal equilibrio</a:t>
            </a:r>
            <a:r>
              <a:rPr lang="es-ES" b="1" dirty="0">
                <a:solidFill>
                  <a:srgbClr val="C00000"/>
                </a:solidFill>
                <a:latin typeface="Bell MT" panose="02020503060305020303" pitchFamily="18" charset="77"/>
              </a:rPr>
              <a:t>. </a:t>
            </a:r>
          </a:p>
        </p:txBody>
      </p:sp>
      <p:sp>
        <p:nvSpPr>
          <p:cNvPr id="7" name="CuadroTexto 6">
            <a:extLst>
              <a:ext uri="{FF2B5EF4-FFF2-40B4-BE49-F238E27FC236}">
                <a16:creationId xmlns:a16="http://schemas.microsoft.com/office/drawing/2014/main" id="{672C47FB-FA98-27BF-0DAE-1C827BD5AACF}"/>
              </a:ext>
            </a:extLst>
          </p:cNvPr>
          <p:cNvSpPr txBox="1"/>
          <p:nvPr/>
        </p:nvSpPr>
        <p:spPr>
          <a:xfrm>
            <a:off x="665164" y="5551611"/>
            <a:ext cx="10861672" cy="646331"/>
          </a:xfrm>
          <a:prstGeom prst="rect">
            <a:avLst/>
          </a:prstGeom>
          <a:noFill/>
        </p:spPr>
        <p:txBody>
          <a:bodyPr wrap="square">
            <a:spAutoFit/>
          </a:bodyPr>
          <a:lstStyle/>
          <a:p>
            <a:pPr algn="just"/>
            <a:r>
              <a:rPr lang="es-ES" dirty="0">
                <a:latin typeface="Bell MT" panose="02020503060305020303" pitchFamily="18" charset="77"/>
              </a:rPr>
              <a:t>Cobran así importancia los Consejos Escolares de los centros adquiriendo estos, entre otras competencias, capacidad para elegir a los directores/as de los centros. </a:t>
            </a:r>
            <a:endParaRPr lang="es-ES" dirty="0">
              <a:effectLst/>
              <a:latin typeface="Bell MT" panose="02020503060305020303" pitchFamily="18" charset="77"/>
            </a:endParaRPr>
          </a:p>
        </p:txBody>
      </p:sp>
    </p:spTree>
    <p:extLst>
      <p:ext uri="{BB962C8B-B14F-4D97-AF65-F5344CB8AC3E}">
        <p14:creationId xmlns:p14="http://schemas.microsoft.com/office/powerpoint/2010/main" val="254985566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2D7797EA-E807-18ED-638E-9C84B919D01A}"/>
              </a:ext>
            </a:extLst>
          </p:cNvPr>
          <p:cNvPicPr>
            <a:picLocks noChangeAspect="1"/>
          </p:cNvPicPr>
          <p:nvPr/>
        </p:nvPicPr>
        <p:blipFill>
          <a:blip r:embed="rId2"/>
          <a:stretch>
            <a:fillRect/>
          </a:stretch>
        </p:blipFill>
        <p:spPr>
          <a:xfrm>
            <a:off x="8099558" y="599246"/>
            <a:ext cx="3091544" cy="780651"/>
          </a:xfrm>
          <a:prstGeom prst="rect">
            <a:avLst/>
          </a:prstGeom>
        </p:spPr>
      </p:pic>
      <p:pic>
        <p:nvPicPr>
          <p:cNvPr id="3" name="Imagen 2">
            <a:extLst>
              <a:ext uri="{FF2B5EF4-FFF2-40B4-BE49-F238E27FC236}">
                <a16:creationId xmlns:a16="http://schemas.microsoft.com/office/drawing/2014/main" id="{AEA3B0CE-78C9-E42A-2A2F-C151174DC56E}"/>
              </a:ext>
            </a:extLst>
          </p:cNvPr>
          <p:cNvPicPr>
            <a:picLocks noChangeAspect="1"/>
          </p:cNvPicPr>
          <p:nvPr/>
        </p:nvPicPr>
        <p:blipFill>
          <a:blip r:embed="rId3"/>
          <a:stretch>
            <a:fillRect/>
          </a:stretch>
        </p:blipFill>
        <p:spPr>
          <a:xfrm>
            <a:off x="310137" y="599246"/>
            <a:ext cx="7178057" cy="5703114"/>
          </a:xfrm>
          <a:prstGeom prst="rect">
            <a:avLst/>
          </a:prstGeom>
        </p:spPr>
      </p:pic>
      <p:pic>
        <p:nvPicPr>
          <p:cNvPr id="8194" name="Picture 2" descr="Datos y cifras. Curso escolar 2024-2025 - libreria.educacion.gob.es">
            <a:extLst>
              <a:ext uri="{FF2B5EF4-FFF2-40B4-BE49-F238E27FC236}">
                <a16:creationId xmlns:a16="http://schemas.microsoft.com/office/drawing/2014/main" id="{5158C6DF-B63E-D889-607C-F7C1F6985E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9557" y="1897061"/>
            <a:ext cx="2956385" cy="41608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691134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FF9FDBF-779A-624F-A625-38705E586F25}"/>
              </a:ext>
            </a:extLst>
          </p:cNvPr>
          <p:cNvSpPr>
            <a:spLocks noGrp="1"/>
          </p:cNvSpPr>
          <p:nvPr>
            <p:ph type="title"/>
          </p:nvPr>
        </p:nvSpPr>
        <p:spPr>
          <a:xfrm>
            <a:off x="838947" y="469305"/>
            <a:ext cx="10996706" cy="485140"/>
          </a:xfrm>
        </p:spPr>
        <p:txBody>
          <a:bodyPr>
            <a:normAutofit fontScale="90000"/>
          </a:bodyPr>
          <a:lstStyle/>
          <a:p>
            <a:br>
              <a:rPr lang="es-ES" sz="2000" b="1" dirty="0"/>
            </a:br>
            <a:br>
              <a:rPr lang="es-ES" sz="2000" b="1" dirty="0"/>
            </a:br>
            <a:r>
              <a:rPr lang="es-ES" sz="2000" b="1" dirty="0"/>
              <a:t>Ley Orgánica 10/2002, de 23 de diciembre, de Calidad de la Educación (LOCE, 2002) </a:t>
            </a:r>
            <a:br>
              <a:rPr lang="es-ES" dirty="0"/>
            </a:br>
            <a:endParaRPr lang="es-ES_tradnl" dirty="0"/>
          </a:p>
        </p:txBody>
      </p:sp>
      <p:sp>
        <p:nvSpPr>
          <p:cNvPr id="4" name="Rectángulo 3">
            <a:extLst>
              <a:ext uri="{FF2B5EF4-FFF2-40B4-BE49-F238E27FC236}">
                <a16:creationId xmlns:a16="http://schemas.microsoft.com/office/drawing/2014/main" id="{2607D723-C600-6849-90B9-C4574A7FBB45}"/>
              </a:ext>
            </a:extLst>
          </p:cNvPr>
          <p:cNvSpPr/>
          <p:nvPr/>
        </p:nvSpPr>
        <p:spPr>
          <a:xfrm>
            <a:off x="736600" y="1200994"/>
            <a:ext cx="5887484" cy="2554545"/>
          </a:xfrm>
          <a:prstGeom prst="rect">
            <a:avLst/>
          </a:prstGeom>
        </p:spPr>
        <p:txBody>
          <a:bodyPr wrap="square">
            <a:spAutoFit/>
          </a:bodyPr>
          <a:lstStyle/>
          <a:p>
            <a:pPr algn="just"/>
            <a:r>
              <a:rPr lang="es-ES" sz="2000" b="1" dirty="0">
                <a:latin typeface="Bell MT" panose="02020503060305020303" pitchFamily="18" charset="77"/>
              </a:rPr>
              <a:t>En el año 1996, </a:t>
            </a:r>
            <a:r>
              <a:rPr lang="es-ES" sz="2000" dirty="0">
                <a:latin typeface="Bell MT" panose="02020503060305020303" pitchFamily="18" charset="77"/>
              </a:rPr>
              <a:t>gana las elecciones el Partido Popular bajo la presidencia de José María Aznar. </a:t>
            </a:r>
          </a:p>
          <a:p>
            <a:pPr algn="just"/>
            <a:endParaRPr lang="es-ES" sz="2000" dirty="0">
              <a:latin typeface="Bell MT" panose="02020503060305020303" pitchFamily="18" charset="77"/>
            </a:endParaRPr>
          </a:p>
          <a:p>
            <a:pPr algn="just"/>
            <a:r>
              <a:rPr lang="es-ES" sz="2000" dirty="0">
                <a:latin typeface="Bell MT" panose="02020503060305020303" pitchFamily="18" charset="77"/>
              </a:rPr>
              <a:t>La relación de los Populares con la LOGSE (1990) fue deteriorándose cada vez más y tras su llegada al poder, con el nombramiento de Pilar del Castillo como Ministra de Educación y Cultura, se emprendió una campaña para cambiar esta ley. </a:t>
            </a:r>
            <a:endParaRPr lang="es-ES" sz="2000" dirty="0">
              <a:effectLst/>
              <a:latin typeface="Bell MT" panose="02020503060305020303" pitchFamily="18" charset="77"/>
            </a:endParaRPr>
          </a:p>
        </p:txBody>
      </p:sp>
      <p:sp>
        <p:nvSpPr>
          <p:cNvPr id="5" name="Rectángulo 4">
            <a:extLst>
              <a:ext uri="{FF2B5EF4-FFF2-40B4-BE49-F238E27FC236}">
                <a16:creationId xmlns:a16="http://schemas.microsoft.com/office/drawing/2014/main" id="{F8242098-DD0D-8443-A1EE-2AEC99C5EE36}"/>
              </a:ext>
            </a:extLst>
          </p:cNvPr>
          <p:cNvSpPr/>
          <p:nvPr/>
        </p:nvSpPr>
        <p:spPr>
          <a:xfrm>
            <a:off x="7097148" y="1200994"/>
            <a:ext cx="4051300" cy="3477875"/>
          </a:xfrm>
          <a:prstGeom prst="rect">
            <a:avLst/>
          </a:prstGeom>
        </p:spPr>
        <p:txBody>
          <a:bodyPr wrap="square">
            <a:spAutoFit/>
          </a:bodyPr>
          <a:lstStyle/>
          <a:p>
            <a:pPr algn="just"/>
            <a:r>
              <a:rPr lang="es-ES" sz="2000" dirty="0">
                <a:latin typeface="Bell MT" panose="02020503060305020303" pitchFamily="18" charset="77"/>
              </a:rPr>
              <a:t>El Gobierno del Partido Popular, tenía como </a:t>
            </a:r>
            <a:r>
              <a:rPr lang="es-ES" sz="2000" b="1" dirty="0">
                <a:latin typeface="Bell MT" panose="02020503060305020303" pitchFamily="18" charset="77"/>
              </a:rPr>
              <a:t>principal objetivo cambiar cuanto antes la LOGSE</a:t>
            </a:r>
            <a:r>
              <a:rPr lang="es-ES" sz="2000" dirty="0">
                <a:latin typeface="Bell MT" panose="02020503060305020303" pitchFamily="18" charset="77"/>
              </a:rPr>
              <a:t>, pero el desarrollo normativo de la nueva propuesta de ley formulada por el Partido Popular (LOCE) resultó más lento de lo esperado y la nueva ley no vio la luz en el BOE hasta el 24 de diciembre de 2002 –seis años después de su triunfo electoral–. </a:t>
            </a:r>
          </a:p>
        </p:txBody>
      </p:sp>
    </p:spTree>
    <p:extLst>
      <p:ext uri="{BB962C8B-B14F-4D97-AF65-F5344CB8AC3E}">
        <p14:creationId xmlns:p14="http://schemas.microsoft.com/office/powerpoint/2010/main" val="13406747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A050FFB2-3B21-D5D1-C716-DB04DB9732BA}"/>
              </a:ext>
            </a:extLst>
          </p:cNvPr>
          <p:cNvSpPr/>
          <p:nvPr/>
        </p:nvSpPr>
        <p:spPr>
          <a:xfrm>
            <a:off x="4992839" y="3718551"/>
            <a:ext cx="6008536" cy="1323439"/>
          </a:xfrm>
          <a:prstGeom prst="rect">
            <a:avLst/>
          </a:prstGeom>
        </p:spPr>
        <p:txBody>
          <a:bodyPr wrap="square">
            <a:spAutoFit/>
          </a:bodyPr>
          <a:lstStyle/>
          <a:p>
            <a:pPr algn="just"/>
            <a:r>
              <a:rPr lang="es-ES" sz="2000" dirty="0">
                <a:latin typeface="Bell MT" panose="02020503060305020303" pitchFamily="18" charset="77"/>
              </a:rPr>
              <a:t>Ante esta situación, y contra todo pronóstico, en el proceso electoral del año 2004 el Partido Popular pierde las elecciones ganando las mismas el Partido Socialista Obrero Español (PSOE) </a:t>
            </a:r>
            <a:endParaRPr lang="es-ES" sz="2000" dirty="0">
              <a:effectLst/>
              <a:latin typeface="Bell MT" panose="02020503060305020303" pitchFamily="18" charset="77"/>
            </a:endParaRPr>
          </a:p>
        </p:txBody>
      </p:sp>
      <p:sp>
        <p:nvSpPr>
          <p:cNvPr id="4" name="Rectángulo 3">
            <a:extLst>
              <a:ext uri="{FF2B5EF4-FFF2-40B4-BE49-F238E27FC236}">
                <a16:creationId xmlns:a16="http://schemas.microsoft.com/office/drawing/2014/main" id="{8C70B16D-0DF4-D99E-1F3A-91EE1C9CB996}"/>
              </a:ext>
            </a:extLst>
          </p:cNvPr>
          <p:cNvSpPr/>
          <p:nvPr/>
        </p:nvSpPr>
        <p:spPr>
          <a:xfrm>
            <a:off x="4992839" y="1797784"/>
            <a:ext cx="6008536" cy="1323439"/>
          </a:xfrm>
          <a:prstGeom prst="rect">
            <a:avLst/>
          </a:prstGeom>
        </p:spPr>
        <p:txBody>
          <a:bodyPr wrap="square">
            <a:spAutoFit/>
          </a:bodyPr>
          <a:lstStyle/>
          <a:p>
            <a:pPr algn="just"/>
            <a:r>
              <a:rPr lang="es-ES" sz="2000" dirty="0">
                <a:solidFill>
                  <a:schemeClr val="bg1"/>
                </a:solidFill>
                <a:highlight>
                  <a:srgbClr val="800080"/>
                </a:highlight>
                <a:latin typeface="Bell MT" panose="02020503060305020303" pitchFamily="18" charset="77"/>
              </a:rPr>
              <a:t>Sus desarrollos normativos todavía tardarían en publicarse y el proceso estaba siendo lento –teniendo en cuenta que su calendario de implantación estaba previsto para el curso 2004/05–. </a:t>
            </a:r>
          </a:p>
        </p:txBody>
      </p:sp>
      <p:pic>
        <p:nvPicPr>
          <p:cNvPr id="5" name="Imagen 4" descr="Una captura de pantalla de un celular con texto&#10;&#10;Descripción generada automáticamente">
            <a:extLst>
              <a:ext uri="{FF2B5EF4-FFF2-40B4-BE49-F238E27FC236}">
                <a16:creationId xmlns:a16="http://schemas.microsoft.com/office/drawing/2014/main" id="{145C1FA7-30C5-D300-FDE1-44F3A68555C1}"/>
              </a:ext>
            </a:extLst>
          </p:cNvPr>
          <p:cNvPicPr>
            <a:picLocks noChangeAspect="1"/>
          </p:cNvPicPr>
          <p:nvPr/>
        </p:nvPicPr>
        <p:blipFill>
          <a:blip r:embed="rId2">
            <a:duotone>
              <a:prstClr val="black"/>
              <a:srgbClr val="D9C3A5">
                <a:tint val="50000"/>
                <a:satMod val="180000"/>
              </a:srgbClr>
            </a:duotone>
          </a:blip>
          <a:stretch>
            <a:fillRect/>
          </a:stretch>
        </p:blipFill>
        <p:spPr>
          <a:xfrm>
            <a:off x="1068449" y="1797784"/>
            <a:ext cx="3789301" cy="4106922"/>
          </a:xfrm>
          <a:prstGeom prst="rect">
            <a:avLst/>
          </a:prstGeom>
        </p:spPr>
      </p:pic>
      <p:sp>
        <p:nvSpPr>
          <p:cNvPr id="8" name="Título 1">
            <a:extLst>
              <a:ext uri="{FF2B5EF4-FFF2-40B4-BE49-F238E27FC236}">
                <a16:creationId xmlns:a16="http://schemas.microsoft.com/office/drawing/2014/main" id="{7FF9FDBF-779A-624F-A625-38705E586F25}"/>
              </a:ext>
            </a:extLst>
          </p:cNvPr>
          <p:cNvSpPr>
            <a:spLocks noGrp="1"/>
          </p:cNvSpPr>
          <p:nvPr/>
        </p:nvSpPr>
        <p:spPr>
          <a:xfrm>
            <a:off x="940547" y="831598"/>
            <a:ext cx="9346453" cy="485140"/>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ctr"/>
            <a:r>
              <a:rPr lang="es-ES" sz="6700" b="1" dirty="0"/>
              <a:t>Ley Orgánica 10/2002, de 23 de diciembre, de Calidad de la Educación (LOCE, 2002) </a:t>
            </a:r>
            <a:br>
              <a:rPr lang="es-ES" sz="6700" dirty="0"/>
            </a:br>
            <a:endParaRPr lang="es-ES_tradnl" sz="6700" dirty="0"/>
          </a:p>
        </p:txBody>
      </p:sp>
    </p:spTree>
    <p:extLst>
      <p:ext uri="{BB962C8B-B14F-4D97-AF65-F5344CB8AC3E}">
        <p14:creationId xmlns:p14="http://schemas.microsoft.com/office/powerpoint/2010/main" val="4201149872"/>
      </p:ext>
    </p:extLst>
  </p:cSld>
  <p:clrMapOvr>
    <a:masterClrMapping/>
  </p:clrMapOvr>
  <p:transition spd="slow">
    <p:randomBar dir="ver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a 5">
            <a:extLst>
              <a:ext uri="{FF2B5EF4-FFF2-40B4-BE49-F238E27FC236}">
                <a16:creationId xmlns:a16="http://schemas.microsoft.com/office/drawing/2014/main" id="{1A90300C-20B4-46B7-A7B5-EA00482D6224}"/>
              </a:ext>
            </a:extLst>
          </p:cNvPr>
          <p:cNvGraphicFramePr/>
          <p:nvPr>
            <p:extLst>
              <p:ext uri="{D42A27DB-BD31-4B8C-83A1-F6EECF244321}">
                <p14:modId xmlns:p14="http://schemas.microsoft.com/office/powerpoint/2010/main" val="208957695"/>
              </p:ext>
            </p:extLst>
          </p:nvPr>
        </p:nvGraphicFramePr>
        <p:xfrm>
          <a:off x="685799" y="693341"/>
          <a:ext cx="5033337" cy="28623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Diagrama 6">
            <a:extLst>
              <a:ext uri="{FF2B5EF4-FFF2-40B4-BE49-F238E27FC236}">
                <a16:creationId xmlns:a16="http://schemas.microsoft.com/office/drawing/2014/main" id="{8A4C74D8-AC77-B4EE-FD34-C0122ECCDF26}"/>
              </a:ext>
            </a:extLst>
          </p:cNvPr>
          <p:cNvGraphicFramePr/>
          <p:nvPr>
            <p:extLst>
              <p:ext uri="{D42A27DB-BD31-4B8C-83A1-F6EECF244321}">
                <p14:modId xmlns:p14="http://schemas.microsoft.com/office/powerpoint/2010/main" val="3289997779"/>
              </p:ext>
            </p:extLst>
          </p:nvPr>
        </p:nvGraphicFramePr>
        <p:xfrm>
          <a:off x="5719136" y="3302337"/>
          <a:ext cx="5698507" cy="303257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1597297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2AA9688-3FDA-25B6-370C-1F339D4FF4D9}"/>
              </a:ext>
            </a:extLst>
          </p:cNvPr>
          <p:cNvSpPr txBox="1"/>
          <p:nvPr/>
        </p:nvSpPr>
        <p:spPr>
          <a:xfrm>
            <a:off x="6462584" y="2614903"/>
            <a:ext cx="4770984" cy="3416320"/>
          </a:xfrm>
          <a:prstGeom prst="rect">
            <a:avLst/>
          </a:prstGeom>
          <a:noFill/>
        </p:spPr>
        <p:txBody>
          <a:bodyPr wrap="square">
            <a:spAutoFit/>
          </a:bodyPr>
          <a:lstStyle/>
          <a:p>
            <a:pPr algn="just"/>
            <a:r>
              <a:rPr lang="es-ES" sz="1800" dirty="0">
                <a:effectLst/>
                <a:latin typeface="Aptos" panose="020B0004020202020204" pitchFamily="34" charset="0"/>
                <a:ea typeface="Aptos" panose="020B0004020202020204" pitchFamily="34" charset="0"/>
                <a:cs typeface="Times New Roman" panose="02020603050405020304" pitchFamily="18" charset="0"/>
              </a:rPr>
              <a:t>La Unión Europea </a:t>
            </a:r>
            <a:r>
              <a:rPr lang="es-ES" sz="1800" b="1" dirty="0">
                <a:effectLst/>
                <a:latin typeface="Aptos" panose="020B0004020202020204" pitchFamily="34" charset="0"/>
                <a:ea typeface="Aptos" panose="020B0004020202020204" pitchFamily="34" charset="0"/>
                <a:cs typeface="Times New Roman" panose="02020603050405020304" pitchFamily="18" charset="0"/>
              </a:rPr>
              <a:t>ha ido incorporando los temas relativos a la educación y la formación a sus Tratados y políticas.</a:t>
            </a:r>
            <a:r>
              <a:rPr lang="es-ES" sz="1800" dirty="0">
                <a:effectLst/>
                <a:latin typeface="Aptos" panose="020B0004020202020204" pitchFamily="34" charset="0"/>
                <a:ea typeface="Aptos" panose="020B0004020202020204" pitchFamily="34" charset="0"/>
                <a:cs typeface="Times New Roman" panose="02020603050405020304" pitchFamily="18" charset="0"/>
              </a:rPr>
              <a:t> Es importante destacar que las instituciones europeas no cuentan con competencias para legislar en materia de educación y formación. </a:t>
            </a:r>
          </a:p>
          <a:p>
            <a:pPr algn="just"/>
            <a:endParaRPr lang="es-ES" b="1" dirty="0">
              <a:latin typeface="Aptos" panose="020B0004020202020204" pitchFamily="34" charset="0"/>
              <a:ea typeface="Aptos" panose="020B0004020202020204" pitchFamily="34" charset="0"/>
              <a:cs typeface="Times New Roman" panose="02020603050405020304" pitchFamily="18" charset="0"/>
            </a:endParaRPr>
          </a:p>
          <a:p>
            <a:pPr algn="just"/>
            <a:r>
              <a:rPr lang="es-ES" sz="1800" b="1" dirty="0">
                <a:effectLst/>
                <a:latin typeface="Aptos" panose="020B0004020202020204" pitchFamily="34" charset="0"/>
                <a:ea typeface="Aptos" panose="020B0004020202020204" pitchFamily="34" charset="0"/>
                <a:cs typeface="Times New Roman" panose="02020603050405020304" pitchFamily="18" charset="0"/>
              </a:rPr>
              <a:t>Su labor se basa principalmente en apoyar</a:t>
            </a:r>
            <a:r>
              <a:rPr lang="es-ES" sz="1800" dirty="0">
                <a:effectLst/>
                <a:latin typeface="Aptos" panose="020B0004020202020204" pitchFamily="34" charset="0"/>
                <a:ea typeface="Aptos" panose="020B0004020202020204" pitchFamily="34" charset="0"/>
                <a:cs typeface="Times New Roman" panose="02020603050405020304" pitchFamily="18" charset="0"/>
              </a:rPr>
              <a:t>, coordinar y complementar las acciones de los Estados miembros, tal y como se recoge en los artículos del Tratado de Funcionamiento de la Unión Europea. </a:t>
            </a:r>
          </a:p>
        </p:txBody>
      </p:sp>
      <p:sp>
        <p:nvSpPr>
          <p:cNvPr id="5" name="CuadroTexto 4">
            <a:extLst>
              <a:ext uri="{FF2B5EF4-FFF2-40B4-BE49-F238E27FC236}">
                <a16:creationId xmlns:a16="http://schemas.microsoft.com/office/drawing/2014/main" id="{9BE34231-EADB-6838-81C1-43E36B6EE7B8}"/>
              </a:ext>
            </a:extLst>
          </p:cNvPr>
          <p:cNvSpPr txBox="1"/>
          <p:nvPr/>
        </p:nvSpPr>
        <p:spPr>
          <a:xfrm>
            <a:off x="513588" y="2560747"/>
            <a:ext cx="5343515" cy="3323987"/>
          </a:xfrm>
          <a:prstGeom prst="rect">
            <a:avLst/>
          </a:prstGeom>
          <a:noFill/>
        </p:spPr>
        <p:txBody>
          <a:bodyPr wrap="square">
            <a:spAutoFit/>
          </a:bodyPr>
          <a:lstStyle/>
          <a:p>
            <a:pPr algn="just">
              <a:spcAft>
                <a:spcPts val="600"/>
              </a:spcAft>
            </a:pPr>
            <a:r>
              <a:rPr lang="en-US" sz="2000" b="1" i="0" dirty="0">
                <a:effectLst/>
              </a:rPr>
              <a:t>La Unión Europea (UE), </a:t>
            </a:r>
            <a:r>
              <a:rPr lang="en-US" sz="2000" b="0" i="0" dirty="0" err="1">
                <a:effectLst/>
              </a:rPr>
              <a:t>espacio</a:t>
            </a:r>
            <a:r>
              <a:rPr lang="en-US" sz="2000" b="0" i="0" dirty="0">
                <a:effectLst/>
              </a:rPr>
              <a:t> </a:t>
            </a:r>
            <a:r>
              <a:rPr lang="en-US" sz="2000" b="0" i="0" dirty="0" err="1">
                <a:effectLst/>
              </a:rPr>
              <a:t>político</a:t>
            </a:r>
            <a:r>
              <a:rPr lang="en-US" sz="2000" b="0" i="0" dirty="0">
                <a:effectLst/>
              </a:rPr>
              <a:t>, </a:t>
            </a:r>
            <a:r>
              <a:rPr lang="en-US" sz="2000" b="0" i="0" dirty="0" err="1">
                <a:effectLst/>
              </a:rPr>
              <a:t>económico</a:t>
            </a:r>
            <a:r>
              <a:rPr lang="en-US" sz="2000" b="0" i="0" dirty="0">
                <a:effectLst/>
              </a:rPr>
              <a:t> y social del </a:t>
            </a:r>
            <a:r>
              <a:rPr lang="en-US" sz="2000" b="0" i="0" dirty="0" err="1">
                <a:effectLst/>
              </a:rPr>
              <a:t>cual</a:t>
            </a:r>
            <a:r>
              <a:rPr lang="en-US" sz="2000" b="0" i="0" dirty="0">
                <a:effectLst/>
              </a:rPr>
              <a:t> </a:t>
            </a:r>
            <a:r>
              <a:rPr lang="en-US" sz="2000" b="0" i="0" dirty="0" err="1">
                <a:effectLst/>
              </a:rPr>
              <a:t>formamos</a:t>
            </a:r>
            <a:r>
              <a:rPr lang="en-US" sz="2000" b="0" i="0" dirty="0">
                <a:effectLst/>
              </a:rPr>
              <a:t> </a:t>
            </a:r>
            <a:r>
              <a:rPr lang="en-US" sz="2000" b="0" i="0" dirty="0" err="1">
                <a:effectLst/>
              </a:rPr>
              <a:t>parte</a:t>
            </a:r>
            <a:r>
              <a:rPr lang="en-US" sz="2000" b="0" i="0" dirty="0">
                <a:effectLst/>
              </a:rPr>
              <a:t>, no ha </a:t>
            </a:r>
            <a:r>
              <a:rPr lang="en-US" sz="2000" b="0" i="0" dirty="0" err="1">
                <a:effectLst/>
              </a:rPr>
              <a:t>dejado</a:t>
            </a:r>
            <a:r>
              <a:rPr lang="en-US" sz="2000" b="0" i="0" dirty="0">
                <a:effectLst/>
              </a:rPr>
              <a:t> de </a:t>
            </a:r>
            <a:r>
              <a:rPr lang="en-US" sz="2000" b="0" i="0" dirty="0" err="1">
                <a:effectLst/>
              </a:rPr>
              <a:t>avanzar</a:t>
            </a:r>
            <a:r>
              <a:rPr lang="en-US" sz="2000" b="0" i="0" dirty="0">
                <a:effectLst/>
              </a:rPr>
              <a:t> y </a:t>
            </a:r>
            <a:r>
              <a:rPr lang="en-US" sz="2000" b="0" i="0" dirty="0" err="1">
                <a:effectLst/>
              </a:rPr>
              <a:t>cobrar</a:t>
            </a:r>
            <a:r>
              <a:rPr lang="en-US" sz="2000" b="0" i="0" dirty="0">
                <a:effectLst/>
              </a:rPr>
              <a:t> </a:t>
            </a:r>
            <a:r>
              <a:rPr lang="en-US" sz="2000" b="0" i="0" dirty="0" err="1">
                <a:effectLst/>
              </a:rPr>
              <a:t>importancia</a:t>
            </a:r>
            <a:r>
              <a:rPr lang="en-US" sz="2000" b="0" i="0" dirty="0">
                <a:effectLst/>
              </a:rPr>
              <a:t> </a:t>
            </a:r>
            <a:r>
              <a:rPr lang="en-US" sz="2000" b="0" i="0" dirty="0" err="1">
                <a:effectLst/>
              </a:rPr>
              <a:t>en</a:t>
            </a:r>
            <a:r>
              <a:rPr lang="en-US" sz="2000" b="0" i="0" dirty="0">
                <a:effectLst/>
              </a:rPr>
              <a:t> las </a:t>
            </a:r>
            <a:r>
              <a:rPr lang="en-US" sz="2000" b="0" i="0" dirty="0" err="1">
                <a:effectLst/>
              </a:rPr>
              <a:t>últimas</a:t>
            </a:r>
            <a:r>
              <a:rPr lang="en-US" sz="2000" b="0" i="0" dirty="0">
                <a:effectLst/>
              </a:rPr>
              <a:t> </a:t>
            </a:r>
            <a:r>
              <a:rPr lang="en-US" sz="2000" b="0" i="0" dirty="0" err="1">
                <a:effectLst/>
              </a:rPr>
              <a:t>décadas</a:t>
            </a:r>
            <a:r>
              <a:rPr lang="en-US" sz="2000" b="0" i="0" dirty="0">
                <a:effectLst/>
              </a:rPr>
              <a:t>. </a:t>
            </a:r>
          </a:p>
          <a:p>
            <a:pPr algn="just">
              <a:spcAft>
                <a:spcPts val="600"/>
              </a:spcAft>
            </a:pPr>
            <a:endParaRPr lang="en-US" sz="2000" dirty="0"/>
          </a:p>
          <a:p>
            <a:pPr algn="just">
              <a:spcAft>
                <a:spcPts val="600"/>
              </a:spcAft>
            </a:pPr>
            <a:r>
              <a:rPr lang="en-US" sz="2000" b="0" i="0" dirty="0">
                <a:effectLst/>
              </a:rPr>
              <a:t>Este </a:t>
            </a:r>
            <a:r>
              <a:rPr lang="en-US" sz="2000" b="0" i="0" dirty="0" err="1">
                <a:effectLst/>
              </a:rPr>
              <a:t>proyecto</a:t>
            </a:r>
            <a:r>
              <a:rPr lang="en-US" sz="2000" b="0" i="0" dirty="0">
                <a:effectLst/>
              </a:rPr>
              <a:t> </a:t>
            </a:r>
            <a:r>
              <a:rPr lang="en-US" sz="2000" b="0" i="0" dirty="0" err="1">
                <a:effectLst/>
              </a:rPr>
              <a:t>político</a:t>
            </a:r>
            <a:r>
              <a:rPr lang="en-US" sz="2000" b="0" i="0" dirty="0">
                <a:effectLst/>
              </a:rPr>
              <a:t> de </a:t>
            </a:r>
            <a:r>
              <a:rPr lang="en-US" sz="2000" b="0" i="0" dirty="0" err="1">
                <a:effectLst/>
              </a:rPr>
              <a:t>integración</a:t>
            </a:r>
            <a:r>
              <a:rPr lang="en-US" sz="2000" b="0" i="0" dirty="0">
                <a:effectLst/>
              </a:rPr>
              <a:t> </a:t>
            </a:r>
            <a:r>
              <a:rPr lang="en-US" sz="2000" b="0" i="0" dirty="0" err="1">
                <a:effectLst/>
              </a:rPr>
              <a:t>supranacional</a:t>
            </a:r>
            <a:r>
              <a:rPr lang="en-US" sz="2000" b="0" i="0" dirty="0">
                <a:effectLst/>
              </a:rPr>
              <a:t> ha </a:t>
            </a:r>
            <a:r>
              <a:rPr lang="en-US" sz="2000" b="0" i="0" dirty="0" err="1">
                <a:effectLst/>
              </a:rPr>
              <a:t>ido</a:t>
            </a:r>
            <a:r>
              <a:rPr lang="en-US" sz="2000" b="0" i="0" dirty="0">
                <a:effectLst/>
              </a:rPr>
              <a:t> calando </a:t>
            </a:r>
            <a:r>
              <a:rPr lang="en-US" sz="2000" b="0" i="0" dirty="0" err="1">
                <a:effectLst/>
              </a:rPr>
              <a:t>prácticamente</a:t>
            </a:r>
            <a:r>
              <a:rPr lang="en-US" sz="2000" b="0" i="0" dirty="0">
                <a:effectLst/>
              </a:rPr>
              <a:t> </a:t>
            </a:r>
            <a:r>
              <a:rPr lang="en-US" sz="2000" b="0" i="0" dirty="0" err="1">
                <a:effectLst/>
              </a:rPr>
              <a:t>en</a:t>
            </a:r>
            <a:r>
              <a:rPr lang="en-US" sz="2000" b="0" i="0" dirty="0">
                <a:effectLst/>
              </a:rPr>
              <a:t> </a:t>
            </a:r>
            <a:r>
              <a:rPr lang="en-US" sz="2000" b="0" i="0" dirty="0" err="1">
                <a:effectLst/>
              </a:rPr>
              <a:t>todas</a:t>
            </a:r>
            <a:r>
              <a:rPr lang="en-US" sz="2000" b="0" i="0" dirty="0">
                <a:effectLst/>
              </a:rPr>
              <a:t> las </a:t>
            </a:r>
            <a:r>
              <a:rPr lang="en-US" sz="2000" b="0" i="0" dirty="0" err="1">
                <a:effectLst/>
              </a:rPr>
              <a:t>políticas</a:t>
            </a:r>
            <a:r>
              <a:rPr lang="en-US" sz="2000" b="0" i="0" dirty="0">
                <a:effectLst/>
              </a:rPr>
              <a:t> </a:t>
            </a:r>
            <a:r>
              <a:rPr lang="en-US" sz="2000" b="0" i="0" dirty="0" err="1">
                <a:effectLst/>
              </a:rPr>
              <a:t>públicas</a:t>
            </a:r>
            <a:r>
              <a:rPr lang="en-US" sz="2000" b="0" i="0" dirty="0">
                <a:effectLst/>
              </a:rPr>
              <a:t> de </a:t>
            </a:r>
            <a:r>
              <a:rPr lang="en-US" sz="2000" b="0" i="0" dirty="0" err="1">
                <a:effectLst/>
              </a:rPr>
              <a:t>los</a:t>
            </a:r>
            <a:r>
              <a:rPr lang="en-US" sz="2000" b="0" i="0" dirty="0">
                <a:effectLst/>
              </a:rPr>
              <a:t> </a:t>
            </a:r>
            <a:r>
              <a:rPr lang="en-US" sz="2000" b="0" i="0" dirty="0" err="1">
                <a:effectLst/>
              </a:rPr>
              <a:t>países</a:t>
            </a:r>
            <a:r>
              <a:rPr lang="en-US" sz="2000" b="0" i="0" dirty="0">
                <a:effectLst/>
              </a:rPr>
              <a:t> que la </a:t>
            </a:r>
            <a:r>
              <a:rPr lang="en-US" sz="2000" b="0" i="0" dirty="0" err="1">
                <a:effectLst/>
              </a:rPr>
              <a:t>componen</a:t>
            </a:r>
            <a:r>
              <a:rPr lang="en-US" sz="2000" b="0" i="0" dirty="0">
                <a:effectLst/>
              </a:rPr>
              <a:t>, </a:t>
            </a:r>
            <a:r>
              <a:rPr lang="en-US" sz="2000" b="0" i="0" dirty="0" err="1">
                <a:effectLst/>
              </a:rPr>
              <a:t>incluyendo</a:t>
            </a:r>
            <a:r>
              <a:rPr lang="en-US" sz="2000" b="0" i="0" dirty="0">
                <a:effectLst/>
              </a:rPr>
              <a:t> </a:t>
            </a:r>
            <a:r>
              <a:rPr lang="en-US" sz="2000" b="0" i="0" dirty="0" err="1">
                <a:effectLst/>
              </a:rPr>
              <a:t>el</a:t>
            </a:r>
            <a:r>
              <a:rPr lang="en-US" sz="2000" b="0" i="0" dirty="0">
                <a:effectLst/>
              </a:rPr>
              <a:t> </a:t>
            </a:r>
            <a:r>
              <a:rPr lang="en-US" sz="2000" b="1" i="0" dirty="0" err="1">
                <a:effectLst/>
              </a:rPr>
              <a:t>ámbito</a:t>
            </a:r>
            <a:r>
              <a:rPr lang="en-US" sz="2000" b="1" i="0" dirty="0">
                <a:effectLst/>
              </a:rPr>
              <a:t> de la </a:t>
            </a:r>
            <a:r>
              <a:rPr lang="en-US" sz="2000" b="1" i="0" dirty="0" err="1">
                <a:effectLst/>
              </a:rPr>
              <a:t>educación</a:t>
            </a:r>
            <a:r>
              <a:rPr lang="en-US" sz="2000" b="1" i="0" dirty="0">
                <a:effectLst/>
              </a:rPr>
              <a:t> y la </a:t>
            </a:r>
            <a:r>
              <a:rPr lang="en-US" sz="2000" b="1" i="0" dirty="0" err="1">
                <a:effectLst/>
              </a:rPr>
              <a:t>formación</a:t>
            </a:r>
            <a:endParaRPr lang="en-US" sz="2000" dirty="0"/>
          </a:p>
        </p:txBody>
      </p:sp>
      <p:pic>
        <p:nvPicPr>
          <p:cNvPr id="6" name="Picture 2" descr="Cabecera del portal temático Redie">
            <a:extLst>
              <a:ext uri="{FF2B5EF4-FFF2-40B4-BE49-F238E27FC236}">
                <a16:creationId xmlns:a16="http://schemas.microsoft.com/office/drawing/2014/main" id="{86E8918C-D8C3-4888-12ED-8E6FAF2C1F1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13588" y="549778"/>
            <a:ext cx="11164824" cy="1507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39458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2D596320-4FD7-504C-A719-4C9C56D85BF9}"/>
              </a:ext>
            </a:extLst>
          </p:cNvPr>
          <p:cNvSpPr/>
          <p:nvPr/>
        </p:nvSpPr>
        <p:spPr>
          <a:xfrm>
            <a:off x="596900" y="502335"/>
            <a:ext cx="9956800" cy="461665"/>
          </a:xfrm>
          <a:prstGeom prst="rect">
            <a:avLst/>
          </a:prstGeom>
        </p:spPr>
        <p:txBody>
          <a:bodyPr wrap="square">
            <a:spAutoFit/>
          </a:bodyPr>
          <a:lstStyle/>
          <a:p>
            <a:pPr algn="ctr"/>
            <a:r>
              <a:rPr lang="es-ES" sz="2400" b="1" dirty="0">
                <a:latin typeface="Bell MT" panose="02020503060305020303" pitchFamily="18" charset="77"/>
              </a:rPr>
              <a:t>Ley Orgánica 2/2006, de 3 de mayo, de Educación (LOE, 2006) </a:t>
            </a:r>
            <a:endParaRPr lang="es-ES" sz="2400" dirty="0">
              <a:effectLst/>
              <a:latin typeface="Bell MT" panose="02020503060305020303" pitchFamily="18" charset="77"/>
            </a:endParaRPr>
          </a:p>
        </p:txBody>
      </p:sp>
      <p:sp>
        <p:nvSpPr>
          <p:cNvPr id="3" name="Rectángulo 2">
            <a:extLst>
              <a:ext uri="{FF2B5EF4-FFF2-40B4-BE49-F238E27FC236}">
                <a16:creationId xmlns:a16="http://schemas.microsoft.com/office/drawing/2014/main" id="{C7AE610C-7812-AA40-86A1-97EF989268DD}"/>
              </a:ext>
            </a:extLst>
          </p:cNvPr>
          <p:cNvSpPr/>
          <p:nvPr/>
        </p:nvSpPr>
        <p:spPr>
          <a:xfrm>
            <a:off x="455714" y="1498931"/>
            <a:ext cx="4783935" cy="4493538"/>
          </a:xfrm>
          <a:prstGeom prst="rect">
            <a:avLst/>
          </a:prstGeom>
        </p:spPr>
        <p:txBody>
          <a:bodyPr wrap="square">
            <a:spAutoFit/>
          </a:bodyPr>
          <a:lstStyle/>
          <a:p>
            <a:pPr algn="just"/>
            <a:r>
              <a:rPr lang="es-ES" sz="2200" dirty="0">
                <a:latin typeface="Bell MT" panose="02020503060305020303" pitchFamily="18" charset="77"/>
              </a:rPr>
              <a:t>La nueva Administración socialista abre con carácter inmediato un </a:t>
            </a:r>
            <a:r>
              <a:rPr lang="es-ES" sz="2200" b="1" dirty="0">
                <a:latin typeface="Bell MT" panose="02020503060305020303" pitchFamily="18" charset="77"/>
              </a:rPr>
              <a:t>debate sobre la reforma educativa</a:t>
            </a:r>
            <a:r>
              <a:rPr lang="es-ES" sz="2200" dirty="0">
                <a:latin typeface="Bell MT" panose="02020503060305020303" pitchFamily="18" charset="77"/>
              </a:rPr>
              <a:t>. la LOE (2006) avanza simultáneamente con rapidez bajo la dirección de </a:t>
            </a:r>
            <a:r>
              <a:rPr lang="es-ES" sz="2200" b="1" dirty="0">
                <a:latin typeface="Bell MT" panose="02020503060305020303" pitchFamily="18" charset="77"/>
              </a:rPr>
              <a:t>Alejandro Tiana. </a:t>
            </a:r>
          </a:p>
          <a:p>
            <a:pPr algn="just"/>
            <a:endParaRPr lang="es-ES" sz="2200" dirty="0">
              <a:latin typeface="Bell MT" panose="02020503060305020303" pitchFamily="18" charset="77"/>
            </a:endParaRPr>
          </a:p>
          <a:p>
            <a:pPr algn="just"/>
            <a:r>
              <a:rPr lang="es-ES" sz="2200" dirty="0">
                <a:latin typeface="Bell MT" panose="02020503060305020303" pitchFamily="18" charset="77"/>
              </a:rPr>
              <a:t>La Ley Orgánica 2/2006, de 3 de mayo, de Educación se publica en el BOE el día 4 de mayo del año 2006, apenas dos años después de haberse suspendido el calendario de implantación de la LOCE manteniéndose vigente, hasta entonces, la LOGSE. </a:t>
            </a:r>
          </a:p>
        </p:txBody>
      </p:sp>
      <p:sp>
        <p:nvSpPr>
          <p:cNvPr id="4" name="Rectángulo 3">
            <a:extLst>
              <a:ext uri="{FF2B5EF4-FFF2-40B4-BE49-F238E27FC236}">
                <a16:creationId xmlns:a16="http://schemas.microsoft.com/office/drawing/2014/main" id="{B78A26EC-02CB-6F48-91D5-C378B4EFA728}"/>
              </a:ext>
            </a:extLst>
          </p:cNvPr>
          <p:cNvSpPr/>
          <p:nvPr/>
        </p:nvSpPr>
        <p:spPr>
          <a:xfrm>
            <a:off x="5459053" y="1520785"/>
            <a:ext cx="3363671" cy="3816429"/>
          </a:xfrm>
          <a:prstGeom prst="rect">
            <a:avLst/>
          </a:prstGeom>
        </p:spPr>
        <p:txBody>
          <a:bodyPr wrap="square">
            <a:spAutoFit/>
          </a:bodyPr>
          <a:lstStyle/>
          <a:p>
            <a:pPr algn="just"/>
            <a:r>
              <a:rPr lang="es-ES" sz="2200" dirty="0">
                <a:solidFill>
                  <a:schemeClr val="bg1"/>
                </a:solidFill>
                <a:highlight>
                  <a:srgbClr val="800080"/>
                </a:highlight>
                <a:latin typeface="Bell MT" panose="02020503060305020303" pitchFamily="18" charset="77"/>
              </a:rPr>
              <a:t>También se hace necesario tener en cuenta el contexto sociopolítico del país, así pues, la LOE (2006)</a:t>
            </a:r>
          </a:p>
          <a:p>
            <a:pPr algn="just"/>
            <a:endParaRPr lang="es-ES" sz="2200" dirty="0">
              <a:solidFill>
                <a:schemeClr val="bg1"/>
              </a:solidFill>
              <a:highlight>
                <a:srgbClr val="800080"/>
              </a:highlight>
              <a:latin typeface="Bell MT" panose="02020503060305020303" pitchFamily="18" charset="77"/>
            </a:endParaRPr>
          </a:p>
          <a:p>
            <a:pPr algn="just"/>
            <a:r>
              <a:rPr lang="es-ES" sz="2200" dirty="0">
                <a:solidFill>
                  <a:schemeClr val="bg1"/>
                </a:solidFill>
                <a:highlight>
                  <a:srgbClr val="800080"/>
                </a:highlight>
                <a:latin typeface="Bell MT" panose="02020503060305020303" pitchFamily="18" charset="77"/>
              </a:rPr>
              <a:t>S</a:t>
            </a:r>
            <a:r>
              <a:rPr lang="es-ES" sz="2200" dirty="0">
                <a:latin typeface="Bell MT" panose="02020503060305020303" pitchFamily="18" charset="77"/>
              </a:rPr>
              <a:t>e redacta en un momento en el proliferan propuestas de cambio </a:t>
            </a:r>
            <a:r>
              <a:rPr lang="es-ES" sz="2200" b="1" dirty="0">
                <a:latin typeface="Bell MT" panose="02020503060305020303" pitchFamily="18" charset="77"/>
              </a:rPr>
              <a:t>relacionadas con la ciudadanía </a:t>
            </a:r>
            <a:r>
              <a:rPr lang="es-ES" sz="2200" dirty="0">
                <a:latin typeface="Bell MT" panose="02020503060305020303" pitchFamily="18" charset="77"/>
              </a:rPr>
              <a:t>y en los que </a:t>
            </a:r>
            <a:r>
              <a:rPr lang="es-ES" sz="2200" b="1" dirty="0">
                <a:latin typeface="Bell MT" panose="02020503060305020303" pitchFamily="18" charset="77"/>
              </a:rPr>
              <a:t>la diversidad </a:t>
            </a:r>
            <a:r>
              <a:rPr lang="es-ES" sz="2200" dirty="0">
                <a:latin typeface="Bell MT" panose="02020503060305020303" pitchFamily="18" charset="77"/>
              </a:rPr>
              <a:t>cobra una especial importancia </a:t>
            </a:r>
            <a:endParaRPr lang="es-ES" sz="2200" dirty="0">
              <a:effectLst/>
              <a:latin typeface="Bell MT" panose="02020503060305020303" pitchFamily="18" charset="77"/>
            </a:endParaRPr>
          </a:p>
        </p:txBody>
      </p:sp>
      <p:pic>
        <p:nvPicPr>
          <p:cNvPr id="2050" name="Picture 2" descr="Ley Orgánica de Educación: Ley Orgánica 2/2006, de 3 de mayo, de Educación,  modificada por la Ley Orgánica 3/2020, de 29 de diciembre (LOMLOE) (Derecho  - Biblioteca de Textos Legales) : Editorial Tecnos: Amazon.es: Libros">
            <a:extLst>
              <a:ext uri="{FF2B5EF4-FFF2-40B4-BE49-F238E27FC236}">
                <a16:creationId xmlns:a16="http://schemas.microsoft.com/office/drawing/2014/main" id="{0AF6BB38-261E-53F7-F0E6-27A56B417A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76951" y="1520785"/>
            <a:ext cx="2559335" cy="3615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3746455"/>
      </p:ext>
    </p:extLst>
  </p:cSld>
  <p:clrMapOvr>
    <a:masterClrMapping/>
  </p:clrMapOvr>
  <p:transition spd="slow">
    <p:comb/>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1D4F062-1A2E-750F-97DE-0DE2DFF15CD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31312" y="591152"/>
            <a:ext cx="4817466" cy="546109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Diagrama 4">
            <a:extLst>
              <a:ext uri="{FF2B5EF4-FFF2-40B4-BE49-F238E27FC236}">
                <a16:creationId xmlns:a16="http://schemas.microsoft.com/office/drawing/2014/main" id="{196CF396-2FD6-9256-E8BE-B44B7E0C4352}"/>
              </a:ext>
            </a:extLst>
          </p:cNvPr>
          <p:cNvGraphicFramePr/>
          <p:nvPr>
            <p:extLst>
              <p:ext uri="{D42A27DB-BD31-4B8C-83A1-F6EECF244321}">
                <p14:modId xmlns:p14="http://schemas.microsoft.com/office/powerpoint/2010/main" val="556510798"/>
              </p:ext>
            </p:extLst>
          </p:nvPr>
        </p:nvGraphicFramePr>
        <p:xfrm>
          <a:off x="5741760" y="591152"/>
          <a:ext cx="5404035" cy="54610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215748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La Ley Orgánica de Medidas de Protección contra la Violencia de Género  cumple quince años">
            <a:extLst>
              <a:ext uri="{FF2B5EF4-FFF2-40B4-BE49-F238E27FC236}">
                <a16:creationId xmlns:a16="http://schemas.microsoft.com/office/drawing/2014/main" id="{66D38D00-D544-6DE0-D722-7E8F13A68AF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57725" y="305214"/>
            <a:ext cx="5133528" cy="453211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15 años de la ley de Violencia de Género. Gran logro del PSOE">
            <a:extLst>
              <a:ext uri="{FF2B5EF4-FFF2-40B4-BE49-F238E27FC236}">
                <a16:creationId xmlns:a16="http://schemas.microsoft.com/office/drawing/2014/main" id="{BB4DA593-FF15-6AEB-7E61-F275DD0647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9603" y="326146"/>
            <a:ext cx="4710790" cy="2647015"/>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2C9D9F26-6165-80FC-FD51-D3390E7ABD65}"/>
              </a:ext>
            </a:extLst>
          </p:cNvPr>
          <p:cNvSpPr txBox="1"/>
          <p:nvPr/>
        </p:nvSpPr>
        <p:spPr>
          <a:xfrm>
            <a:off x="6096000" y="3267663"/>
            <a:ext cx="4998817" cy="3139321"/>
          </a:xfrm>
          <a:prstGeom prst="rect">
            <a:avLst/>
          </a:prstGeom>
          <a:noFill/>
        </p:spPr>
        <p:txBody>
          <a:bodyPr wrap="square" rtlCol="0">
            <a:spAutoFit/>
          </a:bodyPr>
          <a:lstStyle/>
          <a:p>
            <a:pPr algn="just"/>
            <a:r>
              <a:rPr lang="es-ES" dirty="0">
                <a:solidFill>
                  <a:schemeClr val="bg1"/>
                </a:solidFill>
                <a:highlight>
                  <a:srgbClr val="800080"/>
                </a:highlight>
              </a:rPr>
              <a:t>En España, el número de mujeres víctimas de violencia de género, en el año 2024, ascendió a 48 mujeres</a:t>
            </a:r>
          </a:p>
          <a:p>
            <a:pPr algn="just"/>
            <a:endParaRPr lang="es-ES" dirty="0">
              <a:solidFill>
                <a:schemeClr val="bg1"/>
              </a:solidFill>
              <a:highlight>
                <a:srgbClr val="800080"/>
              </a:highlight>
            </a:endParaRPr>
          </a:p>
          <a:p>
            <a:pPr algn="just"/>
            <a:r>
              <a:rPr lang="es-ES" dirty="0">
                <a:solidFill>
                  <a:schemeClr val="bg1"/>
                </a:solidFill>
                <a:highlight>
                  <a:srgbClr val="800080"/>
                </a:highlight>
              </a:rPr>
              <a:t>Desde el año 2003, año en el que se empezaron a recopilar datos , llevan asesinadas 1291 mujeres.</a:t>
            </a:r>
          </a:p>
          <a:p>
            <a:pPr algn="just"/>
            <a:endParaRPr lang="es-ES" dirty="0">
              <a:solidFill>
                <a:schemeClr val="bg1"/>
              </a:solidFill>
              <a:highlight>
                <a:srgbClr val="800080"/>
              </a:highlight>
            </a:endParaRPr>
          </a:p>
          <a:p>
            <a:pPr algn="just"/>
            <a:r>
              <a:rPr lang="es-ES" dirty="0">
                <a:solidFill>
                  <a:schemeClr val="bg1"/>
                </a:solidFill>
                <a:highlight>
                  <a:srgbClr val="800080"/>
                </a:highlight>
              </a:rPr>
              <a:t>En lo que llevamos de año, y a fecha de 14 de  febrero de 2025, llevan asesinadas 2 MUJERES.</a:t>
            </a:r>
            <a:endParaRPr lang="es-ES_tradnl" dirty="0">
              <a:solidFill>
                <a:schemeClr val="bg1"/>
              </a:solidFill>
              <a:highlight>
                <a:srgbClr val="800080"/>
              </a:highlight>
            </a:endParaRPr>
          </a:p>
        </p:txBody>
      </p:sp>
      <p:sp>
        <p:nvSpPr>
          <p:cNvPr id="6" name="CuadroTexto 5">
            <a:extLst>
              <a:ext uri="{FF2B5EF4-FFF2-40B4-BE49-F238E27FC236}">
                <a16:creationId xmlns:a16="http://schemas.microsoft.com/office/drawing/2014/main" id="{15E828B7-035C-541A-4C10-323A74511606}"/>
              </a:ext>
            </a:extLst>
          </p:cNvPr>
          <p:cNvSpPr txBox="1"/>
          <p:nvPr/>
        </p:nvSpPr>
        <p:spPr>
          <a:xfrm>
            <a:off x="257725" y="5416549"/>
            <a:ext cx="5133528" cy="646331"/>
          </a:xfrm>
          <a:prstGeom prst="rect">
            <a:avLst/>
          </a:prstGeom>
          <a:noFill/>
        </p:spPr>
        <p:txBody>
          <a:bodyPr wrap="square">
            <a:spAutoFit/>
          </a:bodyPr>
          <a:lstStyle/>
          <a:p>
            <a:r>
              <a:rPr lang="es-ES" dirty="0">
                <a:hlinkClick r:id="rId4"/>
              </a:rPr>
              <a:t>https://</a:t>
            </a:r>
            <a:r>
              <a:rPr lang="es-ES" dirty="0" err="1">
                <a:hlinkClick r:id="rId4"/>
              </a:rPr>
              <a:t>violenciagenero.igualdad.gob.es</a:t>
            </a:r>
            <a:r>
              <a:rPr lang="es-ES" dirty="0">
                <a:hlinkClick r:id="rId4"/>
              </a:rPr>
              <a:t>/</a:t>
            </a:r>
            <a:r>
              <a:rPr lang="es-ES" dirty="0" err="1">
                <a:hlinkClick r:id="rId4"/>
              </a:rPr>
              <a:t>violenciaEnCifras</a:t>
            </a:r>
            <a:r>
              <a:rPr lang="es-ES" dirty="0">
                <a:hlinkClick r:id="rId4"/>
              </a:rPr>
              <a:t>/</a:t>
            </a:r>
            <a:r>
              <a:rPr lang="es-ES" dirty="0" err="1">
                <a:hlinkClick r:id="rId4"/>
              </a:rPr>
              <a:t>victimasMortales</a:t>
            </a:r>
            <a:r>
              <a:rPr lang="es-ES" dirty="0">
                <a:hlinkClick r:id="rId4"/>
              </a:rPr>
              <a:t>/</a:t>
            </a:r>
            <a:r>
              <a:rPr lang="es-ES" dirty="0" err="1">
                <a:hlinkClick r:id="rId4"/>
              </a:rPr>
              <a:t>fichaMujeres</a:t>
            </a:r>
            <a:r>
              <a:rPr lang="es-ES" dirty="0">
                <a:hlinkClick r:id="rId4"/>
              </a:rPr>
              <a:t>/</a:t>
            </a:r>
            <a:endParaRPr lang="es-ES" dirty="0"/>
          </a:p>
        </p:txBody>
      </p:sp>
    </p:spTree>
    <p:extLst>
      <p:ext uri="{BB962C8B-B14F-4D97-AF65-F5344CB8AC3E}">
        <p14:creationId xmlns:p14="http://schemas.microsoft.com/office/powerpoint/2010/main" val="417269032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00C181F9-FBBE-3547-B193-4A600D527FB8}"/>
              </a:ext>
            </a:extLst>
          </p:cNvPr>
          <p:cNvSpPr/>
          <p:nvPr/>
        </p:nvSpPr>
        <p:spPr>
          <a:xfrm>
            <a:off x="494269" y="1429952"/>
            <a:ext cx="5082364" cy="4708981"/>
          </a:xfrm>
          <a:prstGeom prst="rect">
            <a:avLst/>
          </a:prstGeom>
        </p:spPr>
        <p:txBody>
          <a:bodyPr wrap="square">
            <a:spAutoFit/>
          </a:bodyPr>
          <a:lstStyle/>
          <a:p>
            <a:pPr algn="just"/>
            <a:r>
              <a:rPr lang="es-ES" sz="2000" dirty="0">
                <a:latin typeface="Avenir Book" panose="02000503020000020003" pitchFamily="2" charset="0"/>
              </a:rPr>
              <a:t>Entre otras observaciones podemos destacar, como novedad, la introducción de una nueva materia en el currículo: </a:t>
            </a:r>
            <a:r>
              <a:rPr lang="es-ES" sz="2000" b="1" dirty="0">
                <a:solidFill>
                  <a:srgbClr val="7030A0"/>
                </a:solidFill>
                <a:latin typeface="Avenir Book" panose="02000503020000020003" pitchFamily="2" charset="0"/>
              </a:rPr>
              <a:t>“Educación para la Ciudadanía y los Derechos Humanos”. </a:t>
            </a:r>
          </a:p>
          <a:p>
            <a:pPr algn="just"/>
            <a:endParaRPr lang="es-ES" sz="2000" dirty="0">
              <a:latin typeface="Avenir Book" panose="02000503020000020003" pitchFamily="2" charset="0"/>
            </a:endParaRPr>
          </a:p>
          <a:p>
            <a:pPr algn="just"/>
            <a:r>
              <a:rPr lang="es-ES" sz="2000" dirty="0">
                <a:latin typeface="Avenir Book" panose="02000503020000020003" pitchFamily="2" charset="0"/>
              </a:rPr>
              <a:t>Dicha materia desde la aprobación de la referida LOE no ha estado exenta de polémica, pese a que </a:t>
            </a:r>
            <a:r>
              <a:rPr lang="es-ES" sz="2000" b="1" dirty="0">
                <a:latin typeface="Avenir Book" panose="02000503020000020003" pitchFamily="2" charset="0"/>
              </a:rPr>
              <a:t>desde diversos ámbitos internacionales y europeos </a:t>
            </a:r>
            <a:r>
              <a:rPr lang="es-ES" sz="2000" dirty="0">
                <a:latin typeface="Avenir Book" panose="02000503020000020003" pitchFamily="2" charset="0"/>
              </a:rPr>
              <a:t>(UNESCO, 2010; Consejo de Europa, 2008) </a:t>
            </a:r>
            <a:r>
              <a:rPr lang="es-ES" sz="2000" dirty="0">
                <a:solidFill>
                  <a:schemeClr val="bg1"/>
                </a:solidFill>
                <a:highlight>
                  <a:srgbClr val="800080"/>
                </a:highlight>
                <a:latin typeface="Avenir Book" panose="02000503020000020003" pitchFamily="2" charset="0"/>
              </a:rPr>
              <a:t>se instaba a los gobiernos a llevar a cabo iniciativas relacionadas con la Educación para la Ciudadanía y los Derechos Humanos. </a:t>
            </a:r>
            <a:endParaRPr lang="es-ES" sz="2000" dirty="0">
              <a:solidFill>
                <a:schemeClr val="bg1"/>
              </a:solidFill>
              <a:effectLst/>
              <a:highlight>
                <a:srgbClr val="800080"/>
              </a:highlight>
              <a:latin typeface="Avenir Book" panose="02000503020000020003" pitchFamily="2" charset="0"/>
            </a:endParaRPr>
          </a:p>
        </p:txBody>
      </p:sp>
      <p:sp>
        <p:nvSpPr>
          <p:cNvPr id="3" name="Rectángulo 2">
            <a:extLst>
              <a:ext uri="{FF2B5EF4-FFF2-40B4-BE49-F238E27FC236}">
                <a16:creationId xmlns:a16="http://schemas.microsoft.com/office/drawing/2014/main" id="{3C05026C-5525-9F4D-94BC-092E3764FD75}"/>
              </a:ext>
            </a:extLst>
          </p:cNvPr>
          <p:cNvSpPr/>
          <p:nvPr/>
        </p:nvSpPr>
        <p:spPr>
          <a:xfrm>
            <a:off x="5879805" y="1244600"/>
            <a:ext cx="5969474" cy="5016758"/>
          </a:xfrm>
          <a:prstGeom prst="rect">
            <a:avLst/>
          </a:prstGeom>
        </p:spPr>
        <p:txBody>
          <a:bodyPr wrap="square">
            <a:spAutoFit/>
          </a:bodyPr>
          <a:lstStyle/>
          <a:p>
            <a:pPr algn="just"/>
            <a:r>
              <a:rPr lang="es-ES" sz="2000" dirty="0">
                <a:solidFill>
                  <a:schemeClr val="bg1"/>
                </a:solidFill>
                <a:highlight>
                  <a:srgbClr val="800080"/>
                </a:highlight>
                <a:latin typeface="Avenir Book" panose="02000503020000020003" pitchFamily="2" charset="0"/>
              </a:rPr>
              <a:t>Con la promulgación de la LOE (2006) se da un paso hacia adelante en el campo de la atención a la diversidad</a:t>
            </a:r>
            <a:r>
              <a:rPr lang="es-ES" sz="2000" dirty="0">
                <a:latin typeface="Avenir Book" panose="02000503020000020003" pitchFamily="2" charset="0"/>
              </a:rPr>
              <a:t>. </a:t>
            </a:r>
          </a:p>
          <a:p>
            <a:pPr algn="just"/>
            <a:endParaRPr lang="es-ES" sz="2000" dirty="0">
              <a:latin typeface="Avenir Book" panose="02000503020000020003" pitchFamily="2" charset="0"/>
            </a:endParaRPr>
          </a:p>
          <a:p>
            <a:pPr algn="just"/>
            <a:r>
              <a:rPr lang="es-ES" sz="2000" dirty="0">
                <a:latin typeface="Avenir Book" panose="02000503020000020003" pitchFamily="2" charset="0"/>
              </a:rPr>
              <a:t>En su preámbulo recoge la necesidad de que exista un compromiso de </a:t>
            </a:r>
            <a:r>
              <a:rPr lang="es-ES" sz="2000" b="1" dirty="0">
                <a:solidFill>
                  <a:srgbClr val="7030A0"/>
                </a:solidFill>
                <a:latin typeface="Avenir Book" panose="02000503020000020003" pitchFamily="2" charset="0"/>
              </a:rPr>
              <a:t>toda la comunidad educativa y de todos los centros para logar una adecuada atención a la diversidad. </a:t>
            </a:r>
          </a:p>
          <a:p>
            <a:endParaRPr lang="es-ES" sz="2000" dirty="0">
              <a:latin typeface="Avenir Book" panose="02000503020000020003" pitchFamily="2" charset="0"/>
            </a:endParaRPr>
          </a:p>
          <a:p>
            <a:pPr algn="just"/>
            <a:r>
              <a:rPr lang="es-ES" sz="2000" dirty="0">
                <a:latin typeface="Avenir Book" panose="02000503020000020003" pitchFamily="2" charset="0"/>
              </a:rPr>
              <a:t>Otro ejemplo, lo encontramos en el Artículo 2, referente a los </a:t>
            </a:r>
            <a:r>
              <a:rPr lang="es-ES" sz="2000" b="1" dirty="0">
                <a:latin typeface="Avenir Book" panose="02000503020000020003" pitchFamily="2" charset="0"/>
              </a:rPr>
              <a:t>fines de la educación</a:t>
            </a:r>
            <a:r>
              <a:rPr lang="es-ES" sz="2000" dirty="0">
                <a:latin typeface="Avenir Book" panose="02000503020000020003" pitchFamily="2" charset="0"/>
              </a:rPr>
              <a:t>, donde en el apartado g) se hace referencia a la formación en el respeto y </a:t>
            </a:r>
            <a:r>
              <a:rPr lang="es-ES" sz="2000" b="1" dirty="0">
                <a:latin typeface="Avenir Book" panose="02000503020000020003" pitchFamily="2" charset="0"/>
              </a:rPr>
              <a:t>reconocimiento de la pluralidad lingüística y cultural de España </a:t>
            </a:r>
            <a:r>
              <a:rPr lang="es-ES" sz="2000" dirty="0">
                <a:latin typeface="Avenir Book" panose="02000503020000020003" pitchFamily="2" charset="0"/>
              </a:rPr>
              <a:t>y de la diversidad cultural como un elemento enriquecedor de la sociedad. </a:t>
            </a:r>
            <a:endParaRPr lang="es-ES" sz="2000" dirty="0">
              <a:effectLst/>
              <a:latin typeface="Avenir Book" panose="02000503020000020003" pitchFamily="2" charset="0"/>
            </a:endParaRPr>
          </a:p>
        </p:txBody>
      </p:sp>
      <p:sp>
        <p:nvSpPr>
          <p:cNvPr id="4" name="CuadroTexto 3">
            <a:extLst>
              <a:ext uri="{FF2B5EF4-FFF2-40B4-BE49-F238E27FC236}">
                <a16:creationId xmlns:a16="http://schemas.microsoft.com/office/drawing/2014/main" id="{86B2A611-F30F-104C-AADD-7A480762A14D}"/>
              </a:ext>
            </a:extLst>
          </p:cNvPr>
          <p:cNvSpPr txBox="1"/>
          <p:nvPr/>
        </p:nvSpPr>
        <p:spPr>
          <a:xfrm>
            <a:off x="1030310" y="386366"/>
            <a:ext cx="8113690" cy="461665"/>
          </a:xfrm>
          <a:prstGeom prst="rect">
            <a:avLst/>
          </a:prstGeom>
          <a:noFill/>
        </p:spPr>
        <p:txBody>
          <a:bodyPr wrap="square" rtlCol="0">
            <a:spAutoFit/>
          </a:bodyPr>
          <a:lstStyle/>
          <a:p>
            <a:pPr algn="ctr"/>
            <a:r>
              <a:rPr lang="es-ES_tradnl" sz="2400" dirty="0">
                <a:solidFill>
                  <a:schemeClr val="bg1"/>
                </a:solidFill>
                <a:highlight>
                  <a:srgbClr val="800080"/>
                </a:highlight>
              </a:rPr>
              <a:t>Algunas novedades que introduce la LOE (2006)</a:t>
            </a:r>
          </a:p>
        </p:txBody>
      </p:sp>
    </p:spTree>
    <p:extLst>
      <p:ext uri="{BB962C8B-B14F-4D97-AF65-F5344CB8AC3E}">
        <p14:creationId xmlns:p14="http://schemas.microsoft.com/office/powerpoint/2010/main" val="327106270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3" name="Rectangle 9222">
            <a:extLst>
              <a:ext uri="{FF2B5EF4-FFF2-40B4-BE49-F238E27FC236}">
                <a16:creationId xmlns:a16="http://schemas.microsoft.com/office/drawing/2014/main" id="{726908CC-6AC4-4222-8250-B90B6072E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25" name="Rectangle 9224">
            <a:extLst>
              <a:ext uri="{FF2B5EF4-FFF2-40B4-BE49-F238E27FC236}">
                <a16:creationId xmlns:a16="http://schemas.microsoft.com/office/drawing/2014/main" id="{F2F606D8-696E-4B76-BB10-43672AA147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2751" y="302429"/>
            <a:ext cx="11550506" cy="6053922"/>
          </a:xfrm>
          <a:prstGeom prst="rect">
            <a:avLst/>
          </a:prstGeom>
          <a:solidFill>
            <a:schemeClr val="bg1"/>
          </a:solidFill>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218" name="Picture 2" descr="PAD - Alojaweb">
            <a:extLst>
              <a:ext uri="{FF2B5EF4-FFF2-40B4-BE49-F238E27FC236}">
                <a16:creationId xmlns:a16="http://schemas.microsoft.com/office/drawing/2014/main" id="{022DCD93-BAC7-2D4A-B05D-D68BFE4D329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673" r="-1" b="3782"/>
          <a:stretch/>
        </p:blipFill>
        <p:spPr bwMode="auto">
          <a:xfrm>
            <a:off x="352751" y="302429"/>
            <a:ext cx="11550506" cy="6053920"/>
          </a:xfrm>
          <a:prstGeom prst="rect">
            <a:avLst/>
          </a:prstGeom>
          <a:noFill/>
          <a:extLst>
            <a:ext uri="{909E8E84-426E-40DD-AFC4-6F175D3DCCD1}">
              <a14:hiddenFill xmlns:a14="http://schemas.microsoft.com/office/drawing/2010/main">
                <a:solidFill>
                  <a:srgbClr val="FFFFFF"/>
                </a:solidFill>
              </a14:hiddenFill>
            </a:ext>
          </a:extLst>
        </p:spPr>
      </p:pic>
      <p:sp>
        <p:nvSpPr>
          <p:cNvPr id="9227" name="Rectangle 9226">
            <a:extLst>
              <a:ext uri="{FF2B5EF4-FFF2-40B4-BE49-F238E27FC236}">
                <a16:creationId xmlns:a16="http://schemas.microsoft.com/office/drawing/2014/main" id="{3ABF1881-5AFD-48F9-979A-19EE2FE30A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78608" y="2735029"/>
            <a:ext cx="148286" cy="1188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3355741"/>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42C4124-47A7-DBBF-391B-49809980EC25}"/>
              </a:ext>
            </a:extLst>
          </p:cNvPr>
          <p:cNvSpPr txBox="1"/>
          <p:nvPr/>
        </p:nvSpPr>
        <p:spPr>
          <a:xfrm>
            <a:off x="577680" y="1480913"/>
            <a:ext cx="6576882" cy="4524315"/>
          </a:xfrm>
          <a:prstGeom prst="rect">
            <a:avLst/>
          </a:prstGeom>
          <a:noFill/>
        </p:spPr>
        <p:txBody>
          <a:bodyPr wrap="square">
            <a:spAutoFit/>
          </a:bodyPr>
          <a:lstStyle/>
          <a:p>
            <a:pPr algn="just"/>
            <a:r>
              <a:rPr lang="es-ES" b="0" i="0" dirty="0">
                <a:solidFill>
                  <a:srgbClr val="222222"/>
                </a:solidFill>
                <a:effectLst/>
                <a:latin typeface="Roboto" panose="020F0502020204030204" pitchFamily="34" charset="0"/>
              </a:rPr>
              <a:t>En este contexto, el Consejo y el Parlamento Europeo adoptaron a finales de 2006 un </a:t>
            </a:r>
            <a:r>
              <a:rPr lang="es-ES" b="0" i="0" u="sng" dirty="0">
                <a:effectLst/>
                <a:latin typeface="Roboto" panose="02000000000000000000" pitchFamily="2" charset="0"/>
                <a:hlinkClick r:id="rId2"/>
              </a:rPr>
              <a:t>marco de referencia europeo sobre las competencias clave para el aprendizaje permanente</a:t>
            </a:r>
            <a:r>
              <a:rPr lang="es-ES" b="0" i="0" dirty="0">
                <a:solidFill>
                  <a:srgbClr val="222222"/>
                </a:solidFill>
                <a:effectLst/>
                <a:latin typeface="Roboto" panose="02000000000000000000" pitchFamily="2" charset="0"/>
              </a:rPr>
              <a:t>. </a:t>
            </a:r>
          </a:p>
          <a:p>
            <a:pPr algn="just"/>
            <a:endParaRPr lang="es-ES" dirty="0">
              <a:solidFill>
                <a:srgbClr val="222222"/>
              </a:solidFill>
              <a:latin typeface="Roboto" panose="02000000000000000000" pitchFamily="2" charset="0"/>
            </a:endParaRPr>
          </a:p>
          <a:p>
            <a:pPr algn="just"/>
            <a:r>
              <a:rPr lang="es-ES" b="0" i="0" dirty="0">
                <a:solidFill>
                  <a:srgbClr val="222222"/>
                </a:solidFill>
                <a:effectLst/>
                <a:latin typeface="Roboto" panose="02000000000000000000" pitchFamily="2" charset="0"/>
              </a:rPr>
              <a:t>Dicho marco identifica y define por primera vez a nivel europeo</a:t>
            </a:r>
            <a:r>
              <a:rPr lang="es-ES" b="1" i="0" dirty="0">
                <a:solidFill>
                  <a:srgbClr val="222222"/>
                </a:solidFill>
                <a:effectLst/>
                <a:latin typeface="Roboto" panose="02000000000000000000" pitchFamily="2" charset="0"/>
              </a:rPr>
              <a:t> las competencias clave que los ciudadanos necesitan para su realización personal inclusión social, ciudadanía activa y empleabilidad</a:t>
            </a:r>
            <a:r>
              <a:rPr lang="es-ES" b="0" i="0" dirty="0">
                <a:solidFill>
                  <a:srgbClr val="222222"/>
                </a:solidFill>
                <a:effectLst/>
                <a:latin typeface="Roboto" panose="02000000000000000000" pitchFamily="2" charset="0"/>
              </a:rPr>
              <a:t> en una sociedad basada en el conocimiento.</a:t>
            </a:r>
          </a:p>
          <a:p>
            <a:pPr algn="just"/>
            <a:endParaRPr lang="es-ES" dirty="0">
              <a:solidFill>
                <a:srgbClr val="222222"/>
              </a:solidFill>
              <a:latin typeface="Roboto" panose="02000000000000000000" pitchFamily="2" charset="0"/>
            </a:endParaRPr>
          </a:p>
          <a:p>
            <a:pPr algn="just"/>
            <a:r>
              <a:rPr lang="es-ES" b="0" i="0" dirty="0">
                <a:solidFill>
                  <a:srgbClr val="222222"/>
                </a:solidFill>
                <a:effectLst/>
                <a:latin typeface="Roboto" panose="02000000000000000000" pitchFamily="2" charset="0"/>
              </a:rPr>
              <a:t>«Los sistemas de educación y formación inicial de los Estados miembros deberían promover el desarrollo de dichas competencias entre todos los jóvenes, y la educación y la formación deberían ofrecer a todos los adultos verdaderas posibilidades de aprender y mantener esas</a:t>
            </a:r>
            <a:br>
              <a:rPr lang="es-ES" dirty="0"/>
            </a:br>
            <a:r>
              <a:rPr lang="es-ES" b="0" i="0" dirty="0">
                <a:solidFill>
                  <a:srgbClr val="222222"/>
                </a:solidFill>
                <a:effectLst/>
                <a:latin typeface="Roboto" panose="02000000000000000000" pitchFamily="2" charset="0"/>
              </a:rPr>
              <a:t>aptitudes y competencias»</a:t>
            </a:r>
            <a:endParaRPr lang="es-ES" dirty="0"/>
          </a:p>
        </p:txBody>
      </p:sp>
      <p:sp>
        <p:nvSpPr>
          <p:cNvPr id="5" name="CuadroTexto 4">
            <a:extLst>
              <a:ext uri="{FF2B5EF4-FFF2-40B4-BE49-F238E27FC236}">
                <a16:creationId xmlns:a16="http://schemas.microsoft.com/office/drawing/2014/main" id="{66169535-0B1D-17D4-1341-A3BEFE0B5045}"/>
              </a:ext>
            </a:extLst>
          </p:cNvPr>
          <p:cNvSpPr txBox="1"/>
          <p:nvPr/>
        </p:nvSpPr>
        <p:spPr>
          <a:xfrm>
            <a:off x="1620667" y="475762"/>
            <a:ext cx="6098058" cy="452496"/>
          </a:xfrm>
          <a:prstGeom prst="rect">
            <a:avLst/>
          </a:prstGeom>
          <a:noFill/>
        </p:spPr>
        <p:txBody>
          <a:bodyPr wrap="square">
            <a:spAutoFit/>
          </a:bodyPr>
          <a:lstStyle/>
          <a:p>
            <a:pPr algn="ctr">
              <a:lnSpc>
                <a:spcPts val="2850"/>
              </a:lnSpc>
              <a:spcBef>
                <a:spcPts val="2250"/>
              </a:spcBef>
              <a:spcAft>
                <a:spcPts val="1500"/>
              </a:spcAft>
            </a:pPr>
            <a:r>
              <a:rPr lang="es-ES" sz="2400" b="0" i="0" dirty="0">
                <a:effectLst/>
                <a:latin typeface="var(--td_default_google_font_2, 'Roboto', sans-serif)"/>
              </a:rPr>
              <a:t>Competencia clave de la Unión Europea</a:t>
            </a:r>
          </a:p>
        </p:txBody>
      </p:sp>
      <p:pic>
        <p:nvPicPr>
          <p:cNvPr id="8" name="Picture 2" descr="Educación">
            <a:extLst>
              <a:ext uri="{FF2B5EF4-FFF2-40B4-BE49-F238E27FC236}">
                <a16:creationId xmlns:a16="http://schemas.microsoft.com/office/drawing/2014/main" id="{04BB9C0B-0399-1CEE-73CB-CFD9951EED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6122"/>
          <a:stretch/>
        </p:blipFill>
        <p:spPr bwMode="auto">
          <a:xfrm>
            <a:off x="7466794" y="1729946"/>
            <a:ext cx="3957285" cy="2794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27383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5" name="Rectangle 7174">
            <a:extLst>
              <a:ext uri="{FF2B5EF4-FFF2-40B4-BE49-F238E27FC236}">
                <a16:creationId xmlns:a16="http://schemas.microsoft.com/office/drawing/2014/main" id="{2D6FBB9D-1CAA-4D05-AB33-BABDFE17B8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177" name="Rectangle 7176">
            <a:extLst>
              <a:ext uri="{FF2B5EF4-FFF2-40B4-BE49-F238E27FC236}">
                <a16:creationId xmlns:a16="http://schemas.microsoft.com/office/drawing/2014/main" id="{04727B71-B4B6-4823-80A1-68C40B475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79" name="Rectangle 7178">
            <a:extLst>
              <a:ext uri="{FF2B5EF4-FFF2-40B4-BE49-F238E27FC236}">
                <a16:creationId xmlns:a16="http://schemas.microsoft.com/office/drawing/2014/main" id="{79A6DB05-9FB5-4B07-8675-74C23D4F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181" name="Rectangle 7180">
            <a:extLst>
              <a:ext uri="{FF2B5EF4-FFF2-40B4-BE49-F238E27FC236}">
                <a16:creationId xmlns:a16="http://schemas.microsoft.com/office/drawing/2014/main" id="{5DF40726-9B19-4165-9C26-757D16E19E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2" name="CuadroTexto 11">
            <a:extLst>
              <a:ext uri="{FF2B5EF4-FFF2-40B4-BE49-F238E27FC236}">
                <a16:creationId xmlns:a16="http://schemas.microsoft.com/office/drawing/2014/main" id="{F62B3A45-5A1F-33F9-034C-B78A2A14E82B}"/>
              </a:ext>
            </a:extLst>
          </p:cNvPr>
          <p:cNvSpPr txBox="1"/>
          <p:nvPr/>
        </p:nvSpPr>
        <p:spPr>
          <a:xfrm>
            <a:off x="498834" y="852101"/>
            <a:ext cx="4349496" cy="1272646"/>
          </a:xfrm>
          <a:prstGeom prst="rect">
            <a:avLst/>
          </a:prstGeom>
        </p:spPr>
        <p:txBody>
          <a:bodyPr vert="horz" lIns="91440" tIns="45720" rIns="91440" bIns="45720" rtlCol="0" anchor="t">
            <a:normAutofit/>
          </a:bodyPr>
          <a:lstStyle/>
          <a:p>
            <a:pPr algn="ctr">
              <a:lnSpc>
                <a:spcPct val="90000"/>
              </a:lnSpc>
              <a:spcBef>
                <a:spcPct val="0"/>
              </a:spcBef>
              <a:spcAft>
                <a:spcPts val="600"/>
              </a:spcAft>
            </a:pPr>
            <a:r>
              <a:rPr lang="en-US" sz="3600" dirty="0">
                <a:latin typeface="+mj-lt"/>
                <a:ea typeface="+mj-ea"/>
                <a:cs typeface="+mj-cs"/>
              </a:rPr>
              <a:t>COMPETENCIAS CLAVE</a:t>
            </a:r>
          </a:p>
        </p:txBody>
      </p:sp>
      <p:pic>
        <p:nvPicPr>
          <p:cNvPr id="7170" name="Picture 2" descr="Educación">
            <a:extLst>
              <a:ext uri="{FF2B5EF4-FFF2-40B4-BE49-F238E27FC236}">
                <a16:creationId xmlns:a16="http://schemas.microsoft.com/office/drawing/2014/main" id="{19E9E044-8D4B-80FA-0767-7A96C009AB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6122"/>
          <a:stretch/>
        </p:blipFill>
        <p:spPr bwMode="auto">
          <a:xfrm>
            <a:off x="558209" y="2343541"/>
            <a:ext cx="4309880" cy="3044005"/>
          </a:xfrm>
          <a:prstGeom prst="rect">
            <a:avLst/>
          </a:prstGeom>
          <a:noFill/>
          <a:extLst>
            <a:ext uri="{909E8E84-426E-40DD-AFC4-6F175D3DCCD1}">
              <a14:hiddenFill xmlns:a14="http://schemas.microsoft.com/office/drawing/2010/main">
                <a:solidFill>
                  <a:srgbClr val="FFFFFF"/>
                </a:solidFill>
              </a14:hiddenFill>
            </a:ext>
          </a:extLst>
        </p:spPr>
      </p:pic>
      <p:sp>
        <p:nvSpPr>
          <p:cNvPr id="7183" name="Rectangle 7182">
            <a:extLst>
              <a:ext uri="{FF2B5EF4-FFF2-40B4-BE49-F238E27FC236}">
                <a16:creationId xmlns:a16="http://schemas.microsoft.com/office/drawing/2014/main" id="{21B3977D-00DD-E3F0-9E7E-2330CBFDF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1" name="Diagrama 10">
            <a:extLst>
              <a:ext uri="{FF2B5EF4-FFF2-40B4-BE49-F238E27FC236}">
                <a16:creationId xmlns:a16="http://schemas.microsoft.com/office/drawing/2014/main" id="{F0E36073-3555-B7D9-0BC2-ACE970F0E73E}"/>
              </a:ext>
            </a:extLst>
          </p:cNvPr>
          <p:cNvGraphicFramePr/>
          <p:nvPr>
            <p:extLst>
              <p:ext uri="{D42A27DB-BD31-4B8C-83A1-F6EECF244321}">
                <p14:modId xmlns:p14="http://schemas.microsoft.com/office/powerpoint/2010/main" val="2776283478"/>
              </p:ext>
            </p:extLst>
          </p:nvPr>
        </p:nvGraphicFramePr>
        <p:xfrm>
          <a:off x="5016583" y="601133"/>
          <a:ext cx="6768447" cy="57131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618158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86C9F2F8-E2AB-8245-960A-5E482B13C4B8}"/>
              </a:ext>
            </a:extLst>
          </p:cNvPr>
          <p:cNvSpPr/>
          <p:nvPr/>
        </p:nvSpPr>
        <p:spPr>
          <a:xfrm>
            <a:off x="747866" y="367529"/>
            <a:ext cx="10575807" cy="400110"/>
          </a:xfrm>
          <a:prstGeom prst="rect">
            <a:avLst/>
          </a:prstGeom>
        </p:spPr>
        <p:txBody>
          <a:bodyPr wrap="square">
            <a:spAutoFit/>
          </a:bodyPr>
          <a:lstStyle/>
          <a:p>
            <a:r>
              <a:rPr lang="es-ES" sz="2000" b="1" dirty="0">
                <a:latin typeface="Bell MT" panose="02020503060305020303" pitchFamily="18" charset="77"/>
              </a:rPr>
              <a:t>Ley Orgánica 8/2013, de 9 de diciembre, para la Mejora de la Calidad Educativa (LOMCE) </a:t>
            </a:r>
            <a:endParaRPr lang="es-ES" sz="2000" dirty="0">
              <a:effectLst/>
              <a:latin typeface="Bell MT" panose="02020503060305020303" pitchFamily="18" charset="77"/>
            </a:endParaRPr>
          </a:p>
        </p:txBody>
      </p:sp>
      <p:sp>
        <p:nvSpPr>
          <p:cNvPr id="3" name="Rectángulo 2">
            <a:extLst>
              <a:ext uri="{FF2B5EF4-FFF2-40B4-BE49-F238E27FC236}">
                <a16:creationId xmlns:a16="http://schemas.microsoft.com/office/drawing/2014/main" id="{88CBB09F-76E2-E547-BE54-1A83DF066D35}"/>
              </a:ext>
            </a:extLst>
          </p:cNvPr>
          <p:cNvSpPr/>
          <p:nvPr/>
        </p:nvSpPr>
        <p:spPr>
          <a:xfrm>
            <a:off x="563526" y="1113376"/>
            <a:ext cx="5532472" cy="3170099"/>
          </a:xfrm>
          <a:prstGeom prst="rect">
            <a:avLst/>
          </a:prstGeom>
        </p:spPr>
        <p:txBody>
          <a:bodyPr wrap="square">
            <a:spAutoFit/>
          </a:bodyPr>
          <a:lstStyle/>
          <a:p>
            <a:pPr algn="just"/>
            <a:r>
              <a:rPr lang="es-ES" sz="2000" dirty="0">
                <a:latin typeface="Bell MT" panose="02020503060305020303" pitchFamily="18" charset="77"/>
              </a:rPr>
              <a:t>El 20 de noviembre de 2011 y tras la convocatoria anticipada de elecciones gana las mismas el grupo del Partido Popular llegando a ocupar la presidencia del gobierno </a:t>
            </a:r>
            <a:r>
              <a:rPr lang="es-ES" sz="2000" dirty="0">
                <a:solidFill>
                  <a:schemeClr val="bg1"/>
                </a:solidFill>
                <a:highlight>
                  <a:srgbClr val="800080"/>
                </a:highlight>
                <a:latin typeface="Bell MT" panose="02020503060305020303" pitchFamily="18" charset="77"/>
              </a:rPr>
              <a:t>Mariano Rajoy. </a:t>
            </a:r>
          </a:p>
          <a:p>
            <a:pPr algn="just"/>
            <a:endParaRPr lang="es-ES" sz="2000" dirty="0">
              <a:solidFill>
                <a:schemeClr val="bg1"/>
              </a:solidFill>
              <a:highlight>
                <a:srgbClr val="800080"/>
              </a:highlight>
              <a:latin typeface="Bell MT" panose="02020503060305020303" pitchFamily="18" charset="77"/>
            </a:endParaRPr>
          </a:p>
          <a:p>
            <a:pPr algn="just"/>
            <a:r>
              <a:rPr lang="es-ES" sz="2000" dirty="0">
                <a:latin typeface="Bell MT" panose="02020503060305020303" pitchFamily="18" charset="77"/>
              </a:rPr>
              <a:t>Es durante el mandado del Partico Popular cuando se acomete una nueva reforma educativa y se promulga la Ley Orgánica 8/2013, de 9 de diciembre, para la mejora de la calidad educativa (LOMCE, 2013). </a:t>
            </a:r>
            <a:endParaRPr lang="es-ES" sz="2000" dirty="0">
              <a:effectLst/>
              <a:latin typeface="Bell MT" panose="02020503060305020303" pitchFamily="18" charset="77"/>
            </a:endParaRPr>
          </a:p>
        </p:txBody>
      </p:sp>
      <p:sp>
        <p:nvSpPr>
          <p:cNvPr id="4" name="Rectángulo 3">
            <a:extLst>
              <a:ext uri="{FF2B5EF4-FFF2-40B4-BE49-F238E27FC236}">
                <a16:creationId xmlns:a16="http://schemas.microsoft.com/office/drawing/2014/main" id="{9ECB09D8-B243-9D4F-AA55-6EB7CB81FA96}"/>
              </a:ext>
            </a:extLst>
          </p:cNvPr>
          <p:cNvSpPr/>
          <p:nvPr/>
        </p:nvSpPr>
        <p:spPr>
          <a:xfrm>
            <a:off x="563527" y="4452351"/>
            <a:ext cx="5532471" cy="1477328"/>
          </a:xfrm>
          <a:prstGeom prst="rect">
            <a:avLst/>
          </a:prstGeom>
        </p:spPr>
        <p:txBody>
          <a:bodyPr wrap="square">
            <a:spAutoFit/>
          </a:bodyPr>
          <a:lstStyle/>
          <a:p>
            <a:pPr algn="just"/>
            <a:r>
              <a:rPr lang="es-ES" b="1" dirty="0">
                <a:latin typeface="Bell MT" panose="02020503060305020303" pitchFamily="18" charset="77"/>
              </a:rPr>
              <a:t>Para algunos autores (Bolívar y San Fabián, 2013) la actual reforma educativa (LOMCE, 2013) emprendida por el grupo político del Partido Popular, supone el mayor cambio educativo desde la Ley General de Educación (LGE, 1970). </a:t>
            </a:r>
            <a:endParaRPr lang="es-ES" b="1" dirty="0">
              <a:effectLst/>
              <a:latin typeface="Bell MT" panose="02020503060305020303" pitchFamily="18" charset="77"/>
            </a:endParaRPr>
          </a:p>
        </p:txBody>
      </p:sp>
      <p:pic>
        <p:nvPicPr>
          <p:cNvPr id="5" name="Imagen 4">
            <a:extLst>
              <a:ext uri="{FF2B5EF4-FFF2-40B4-BE49-F238E27FC236}">
                <a16:creationId xmlns:a16="http://schemas.microsoft.com/office/drawing/2014/main" id="{5529661B-BF99-5945-943F-8836D62BF5B3}"/>
              </a:ext>
            </a:extLst>
          </p:cNvPr>
          <p:cNvPicPr>
            <a:picLocks noChangeAspect="1"/>
          </p:cNvPicPr>
          <p:nvPr/>
        </p:nvPicPr>
        <p:blipFill>
          <a:blip r:embed="rId2"/>
          <a:stretch>
            <a:fillRect/>
          </a:stretch>
        </p:blipFill>
        <p:spPr>
          <a:xfrm>
            <a:off x="6516710" y="1190847"/>
            <a:ext cx="4806964" cy="4718491"/>
          </a:xfrm>
          <a:prstGeom prst="rect">
            <a:avLst/>
          </a:prstGeom>
        </p:spPr>
      </p:pic>
    </p:spTree>
    <p:extLst>
      <p:ext uri="{BB962C8B-B14F-4D97-AF65-F5344CB8AC3E}">
        <p14:creationId xmlns:p14="http://schemas.microsoft.com/office/powerpoint/2010/main" val="38034776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A40CCD71-86E0-3247-89EF-FC00A8EF4C85}"/>
              </a:ext>
            </a:extLst>
          </p:cNvPr>
          <p:cNvSpPr/>
          <p:nvPr/>
        </p:nvSpPr>
        <p:spPr>
          <a:xfrm>
            <a:off x="388309" y="1055817"/>
            <a:ext cx="5707692" cy="3970318"/>
          </a:xfrm>
          <a:prstGeom prst="rect">
            <a:avLst/>
          </a:prstGeom>
        </p:spPr>
        <p:txBody>
          <a:bodyPr wrap="square">
            <a:spAutoFit/>
          </a:bodyPr>
          <a:lstStyle/>
          <a:p>
            <a:pPr algn="just"/>
            <a:r>
              <a:rPr lang="es-ES" dirty="0">
                <a:latin typeface="Bell MT" panose="02020503060305020303" pitchFamily="18" charset="77"/>
              </a:rPr>
              <a:t>Tras la aprobación de la LOMCE el 9 de diciembre de 2013, se elimina del currículo la materia de Educación para la Ciudadanía y los Derechos Humanos, que en la LOE tenía carácter obligatorio, y </a:t>
            </a:r>
            <a:r>
              <a:rPr lang="es-ES" b="1" dirty="0">
                <a:solidFill>
                  <a:srgbClr val="008F00"/>
                </a:solidFill>
                <a:latin typeface="Bell MT" panose="02020503060305020303" pitchFamily="18" charset="77"/>
              </a:rPr>
              <a:t>aparecen nuevas materias como: Valores Culturales y Sociales en Primaria y Valores Éticos en Secundaria, que constituyen una alternativa a la de Religión.</a:t>
            </a:r>
            <a:r>
              <a:rPr lang="es-ES" dirty="0">
                <a:latin typeface="Bell MT" panose="02020503060305020303" pitchFamily="18" charset="77"/>
              </a:rPr>
              <a:t> </a:t>
            </a:r>
          </a:p>
          <a:p>
            <a:pPr algn="just"/>
            <a:endParaRPr lang="es-ES" dirty="0">
              <a:latin typeface="Bell MT" panose="02020503060305020303" pitchFamily="18" charset="77"/>
            </a:endParaRPr>
          </a:p>
          <a:p>
            <a:pPr algn="just"/>
            <a:r>
              <a:rPr lang="es-ES" dirty="0">
                <a:latin typeface="Bell MT" panose="02020503060305020303" pitchFamily="18" charset="77"/>
              </a:rPr>
              <a:t>Asimismo, entre otras novedades que incorpora la ley (LOMCE, 2013) señalamos la de otorgar </a:t>
            </a:r>
            <a:r>
              <a:rPr lang="es-ES" b="1" dirty="0">
                <a:latin typeface="Bell MT" panose="02020503060305020303" pitchFamily="18" charset="77"/>
              </a:rPr>
              <a:t>mayor autonomía para los centros </a:t>
            </a:r>
            <a:r>
              <a:rPr lang="es-ES" dirty="0">
                <a:latin typeface="Bell MT" panose="02020503060305020303" pitchFamily="18" charset="77"/>
              </a:rPr>
              <a:t>y la de potenciar la figura del director </a:t>
            </a:r>
            <a:r>
              <a:rPr lang="es-ES" b="1" dirty="0">
                <a:latin typeface="Bell MT" panose="02020503060305020303" pitchFamily="18" charset="77"/>
              </a:rPr>
              <a:t>atribuyéndole más competencias </a:t>
            </a:r>
            <a:r>
              <a:rPr lang="es-ES" dirty="0">
                <a:latin typeface="Bell MT" panose="02020503060305020303" pitchFamily="18" charset="77"/>
              </a:rPr>
              <a:t>a la hora de tomar decisiones en detrimento de las funciones que venía desempeñando el Consejo Escolar. </a:t>
            </a:r>
            <a:endParaRPr lang="es-ES" dirty="0">
              <a:effectLst/>
              <a:latin typeface="Bell MT" panose="02020503060305020303" pitchFamily="18" charset="77"/>
            </a:endParaRPr>
          </a:p>
        </p:txBody>
      </p:sp>
      <p:sp>
        <p:nvSpPr>
          <p:cNvPr id="3" name="Rectángulo 2">
            <a:extLst>
              <a:ext uri="{FF2B5EF4-FFF2-40B4-BE49-F238E27FC236}">
                <a16:creationId xmlns:a16="http://schemas.microsoft.com/office/drawing/2014/main" id="{819EBAA8-AEDA-2949-BF7B-562E2E8DEC03}"/>
              </a:ext>
            </a:extLst>
          </p:cNvPr>
          <p:cNvSpPr/>
          <p:nvPr/>
        </p:nvSpPr>
        <p:spPr>
          <a:xfrm>
            <a:off x="501720" y="5259679"/>
            <a:ext cx="5594280" cy="1015663"/>
          </a:xfrm>
          <a:prstGeom prst="rect">
            <a:avLst/>
          </a:prstGeom>
        </p:spPr>
        <p:txBody>
          <a:bodyPr wrap="square">
            <a:spAutoFit/>
          </a:bodyPr>
          <a:lstStyle/>
          <a:p>
            <a:pPr algn="just"/>
            <a:r>
              <a:rPr lang="es-ES" sz="2000" b="1" dirty="0">
                <a:solidFill>
                  <a:srgbClr val="008F00"/>
                </a:solidFill>
                <a:latin typeface="Bell MT" panose="02020503060305020303" pitchFamily="18" charset="77"/>
              </a:rPr>
              <a:t>Se apuesta por la introducción de itinerarios formativo-profesionales comenzando éstos a los 13 años. </a:t>
            </a:r>
            <a:endParaRPr lang="es-ES" sz="2000" b="1" dirty="0">
              <a:solidFill>
                <a:srgbClr val="008F00"/>
              </a:solidFill>
              <a:effectLst/>
              <a:latin typeface="Bell MT" panose="02020503060305020303" pitchFamily="18" charset="77"/>
            </a:endParaRPr>
          </a:p>
        </p:txBody>
      </p:sp>
      <p:sp>
        <p:nvSpPr>
          <p:cNvPr id="4" name="Rectángulo 3">
            <a:extLst>
              <a:ext uri="{FF2B5EF4-FFF2-40B4-BE49-F238E27FC236}">
                <a16:creationId xmlns:a16="http://schemas.microsoft.com/office/drawing/2014/main" id="{AAD5FCF8-F1BD-1D4B-9ADA-033E76E0EE45}"/>
              </a:ext>
            </a:extLst>
          </p:cNvPr>
          <p:cNvSpPr/>
          <p:nvPr/>
        </p:nvSpPr>
        <p:spPr>
          <a:xfrm>
            <a:off x="6524350" y="2540712"/>
            <a:ext cx="4877194" cy="3477875"/>
          </a:xfrm>
          <a:prstGeom prst="rect">
            <a:avLst/>
          </a:prstGeom>
        </p:spPr>
        <p:txBody>
          <a:bodyPr wrap="square">
            <a:spAutoFit/>
          </a:bodyPr>
          <a:lstStyle/>
          <a:p>
            <a:pPr algn="just"/>
            <a:r>
              <a:rPr lang="es-ES" sz="2000" dirty="0">
                <a:latin typeface="Bell MT" panose="02020503060305020303" pitchFamily="18" charset="77"/>
              </a:rPr>
              <a:t>En relación con esta medida el </a:t>
            </a:r>
            <a:r>
              <a:rPr lang="es-ES" sz="2000" dirty="0">
                <a:solidFill>
                  <a:schemeClr val="bg1"/>
                </a:solidFill>
                <a:highlight>
                  <a:srgbClr val="008000"/>
                </a:highlight>
                <a:latin typeface="Bell MT" panose="02020503060305020303" pitchFamily="18" charset="77"/>
              </a:rPr>
              <a:t>Consejo de Estado </a:t>
            </a:r>
            <a:r>
              <a:rPr lang="es-ES" sz="2000" dirty="0">
                <a:latin typeface="Bell MT" panose="02020503060305020303" pitchFamily="18" charset="77"/>
              </a:rPr>
              <a:t>(2013) también se ha pronunciado señalando la existencia de otros informes </a:t>
            </a:r>
            <a:r>
              <a:rPr lang="es-ES" sz="2000" dirty="0">
                <a:solidFill>
                  <a:schemeClr val="bg1"/>
                </a:solidFill>
                <a:highlight>
                  <a:srgbClr val="008000"/>
                </a:highlight>
                <a:latin typeface="Bell MT" panose="02020503060305020303" pitchFamily="18" charset="77"/>
              </a:rPr>
              <a:t>(OECD, 2012) </a:t>
            </a:r>
            <a:r>
              <a:rPr lang="es-ES" sz="2000" dirty="0">
                <a:latin typeface="Bell MT" panose="02020503060305020303" pitchFamily="18" charset="77"/>
              </a:rPr>
              <a:t>que abogan por evitar la separación temprana y posponer la selección de estudiantes hasta la educación media o superior y </a:t>
            </a:r>
            <a:r>
              <a:rPr lang="es-ES" sz="2000" dirty="0">
                <a:solidFill>
                  <a:schemeClr val="bg1"/>
                </a:solidFill>
                <a:highlight>
                  <a:srgbClr val="008000"/>
                </a:highlight>
                <a:latin typeface="Bell MT" panose="02020503060305020303" pitchFamily="18" charset="77"/>
              </a:rPr>
              <a:t>por lo tanto el adelanto de la elección de itinerarios en la ESO es una medida que se entiende que contribuirá a segregar de manera temprana al alumnado, como señala el citado informe.</a:t>
            </a:r>
            <a:r>
              <a:rPr lang="es-ES" sz="2000" dirty="0">
                <a:highlight>
                  <a:srgbClr val="008000"/>
                </a:highlight>
                <a:latin typeface="Bell MT" panose="02020503060305020303" pitchFamily="18" charset="77"/>
              </a:rPr>
              <a:t> </a:t>
            </a:r>
            <a:endParaRPr lang="es-ES" sz="2000" dirty="0">
              <a:effectLst/>
              <a:highlight>
                <a:srgbClr val="008000"/>
              </a:highlight>
              <a:latin typeface="Bell MT" panose="02020503060305020303" pitchFamily="18" charset="77"/>
            </a:endParaRPr>
          </a:p>
        </p:txBody>
      </p:sp>
      <p:sp>
        <p:nvSpPr>
          <p:cNvPr id="5" name="CuadroTexto 4">
            <a:extLst>
              <a:ext uri="{FF2B5EF4-FFF2-40B4-BE49-F238E27FC236}">
                <a16:creationId xmlns:a16="http://schemas.microsoft.com/office/drawing/2014/main" id="{4760E898-DA97-964F-BDCD-E8895B48A898}"/>
              </a:ext>
            </a:extLst>
          </p:cNvPr>
          <p:cNvSpPr txBox="1"/>
          <p:nvPr/>
        </p:nvSpPr>
        <p:spPr>
          <a:xfrm>
            <a:off x="1584101" y="360608"/>
            <a:ext cx="8435662" cy="461665"/>
          </a:xfrm>
          <a:prstGeom prst="rect">
            <a:avLst/>
          </a:prstGeom>
          <a:noFill/>
        </p:spPr>
        <p:txBody>
          <a:bodyPr wrap="square" rtlCol="0">
            <a:spAutoFit/>
          </a:bodyPr>
          <a:lstStyle/>
          <a:p>
            <a:r>
              <a:rPr lang="es-ES_tradnl" sz="2400" dirty="0">
                <a:solidFill>
                  <a:schemeClr val="bg1"/>
                </a:solidFill>
                <a:highlight>
                  <a:srgbClr val="008000"/>
                </a:highlight>
              </a:rPr>
              <a:t>Algunas novedades que introduce la LOMCE, 2013</a:t>
            </a:r>
          </a:p>
        </p:txBody>
      </p:sp>
      <p:pic>
        <p:nvPicPr>
          <p:cNvPr id="1026" name="Picture 2" descr="LOE-LOMCE | Paso a paso…">
            <a:extLst>
              <a:ext uri="{FF2B5EF4-FFF2-40B4-BE49-F238E27FC236}">
                <a16:creationId xmlns:a16="http://schemas.microsoft.com/office/drawing/2014/main" id="{BE4FD38C-49FD-F94C-88C9-1797C129A4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62947" y="822273"/>
            <a:ext cx="2309685" cy="15369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565732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2D6FBB9D-1CAA-4D05-AB33-BABDFE17B8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33" name="Rectangle 1032">
            <a:extLst>
              <a:ext uri="{FF2B5EF4-FFF2-40B4-BE49-F238E27FC236}">
                <a16:creationId xmlns:a16="http://schemas.microsoft.com/office/drawing/2014/main" id="{04727B71-B4B6-4823-80A1-68C40B475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5" name="Rectangle 1034">
            <a:extLst>
              <a:ext uri="{FF2B5EF4-FFF2-40B4-BE49-F238E27FC236}">
                <a16:creationId xmlns:a16="http://schemas.microsoft.com/office/drawing/2014/main" id="{79A6DB05-9FB5-4B07-8675-74C23D4F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37" name="Rectangle 1036">
            <a:extLst>
              <a:ext uri="{FF2B5EF4-FFF2-40B4-BE49-F238E27FC236}">
                <a16:creationId xmlns:a16="http://schemas.microsoft.com/office/drawing/2014/main" id="{E45CA849-654C-4173-AD99-B3A2528275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Rectangle 1038">
            <a:extLst>
              <a:ext uri="{FF2B5EF4-FFF2-40B4-BE49-F238E27FC236}">
                <a16:creationId xmlns:a16="http://schemas.microsoft.com/office/drawing/2014/main" id="{3E23A947-2D45-4208-AE2B-64948C87A3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87931"/>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Historia y lecciones del neoliberalismo – Cambio Político">
            <a:extLst>
              <a:ext uri="{FF2B5EF4-FFF2-40B4-BE49-F238E27FC236}">
                <a16:creationId xmlns:a16="http://schemas.microsoft.com/office/drawing/2014/main" id="{15A2578B-8ED9-F345-9F1F-740623CE4F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75" r="5803" b="-2"/>
          <a:stretch/>
        </p:blipFill>
        <p:spPr bwMode="auto">
          <a:xfrm>
            <a:off x="429768" y="1721922"/>
            <a:ext cx="6704891" cy="4520559"/>
          </a:xfrm>
          <a:prstGeom prst="rect">
            <a:avLst/>
          </a:prstGeom>
          <a:noFill/>
          <a:extLst>
            <a:ext uri="{909E8E84-426E-40DD-AFC4-6F175D3DCCD1}">
              <a14:hiddenFill xmlns:a14="http://schemas.microsoft.com/office/drawing/2010/main">
                <a:solidFill>
                  <a:srgbClr val="FFFFFF"/>
                </a:solidFill>
              </a14:hiddenFill>
            </a:ext>
          </a:extLst>
        </p:spPr>
      </p:pic>
      <p:sp useBgFill="1">
        <p:nvSpPr>
          <p:cNvPr id="1041" name="Rectangle 1040">
            <a:extLst>
              <a:ext uri="{FF2B5EF4-FFF2-40B4-BE49-F238E27FC236}">
                <a16:creationId xmlns:a16="http://schemas.microsoft.com/office/drawing/2014/main" id="{E5BBB0F9-6A59-4D02-A9C7-A2D6516684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3801" y="1721922"/>
            <a:ext cx="4218432" cy="4520560"/>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ángulo 2">
            <a:extLst>
              <a:ext uri="{FF2B5EF4-FFF2-40B4-BE49-F238E27FC236}">
                <a16:creationId xmlns:a16="http://schemas.microsoft.com/office/drawing/2014/main" id="{A1DDBB19-979F-E949-A975-DB96DC1E2248}"/>
              </a:ext>
            </a:extLst>
          </p:cNvPr>
          <p:cNvSpPr/>
          <p:nvPr/>
        </p:nvSpPr>
        <p:spPr>
          <a:xfrm>
            <a:off x="7540754" y="1491440"/>
            <a:ext cx="3853096" cy="4488736"/>
          </a:xfrm>
          <a:prstGeom prst="rect">
            <a:avLst/>
          </a:prstGeom>
        </p:spPr>
        <p:txBody>
          <a:bodyPr vert="horz" lIns="91440" tIns="45720" rIns="91440" bIns="45720" rtlCol="0" anchor="ctr">
            <a:noAutofit/>
          </a:bodyPr>
          <a:lstStyle/>
          <a:p>
            <a:pPr algn="just">
              <a:lnSpc>
                <a:spcPct val="110000"/>
              </a:lnSpc>
              <a:spcAft>
                <a:spcPts val="600"/>
              </a:spcAft>
              <a:buClr>
                <a:schemeClr val="accent1"/>
              </a:buClr>
            </a:pPr>
            <a:r>
              <a:rPr lang="en-US" sz="2000" dirty="0"/>
              <a:t>Cabe </a:t>
            </a:r>
            <a:r>
              <a:rPr lang="en-US" sz="2000" dirty="0" err="1"/>
              <a:t>señalar</a:t>
            </a:r>
            <a:r>
              <a:rPr lang="en-US" sz="2000" dirty="0"/>
              <a:t> que </a:t>
            </a:r>
            <a:r>
              <a:rPr lang="en-US" sz="2000" dirty="0" err="1"/>
              <a:t>el</a:t>
            </a:r>
            <a:r>
              <a:rPr lang="en-US" sz="2000" dirty="0"/>
              <a:t> </a:t>
            </a:r>
            <a:r>
              <a:rPr lang="en-US" sz="2000" dirty="0" err="1"/>
              <a:t>contexto</a:t>
            </a:r>
            <a:r>
              <a:rPr lang="en-US" sz="2000" dirty="0"/>
              <a:t> </a:t>
            </a:r>
            <a:r>
              <a:rPr lang="en-US" sz="2000" dirty="0" err="1"/>
              <a:t>sociopolítico</a:t>
            </a:r>
            <a:r>
              <a:rPr lang="en-US" sz="2000" dirty="0"/>
              <a:t> </a:t>
            </a:r>
            <a:r>
              <a:rPr lang="en-US" sz="2000" dirty="0" err="1"/>
              <a:t>en</a:t>
            </a:r>
            <a:r>
              <a:rPr lang="en-US" sz="2000" dirty="0"/>
              <a:t> </a:t>
            </a:r>
            <a:r>
              <a:rPr lang="en-US" sz="2000" dirty="0" err="1"/>
              <a:t>el</a:t>
            </a:r>
            <a:r>
              <a:rPr lang="en-US" sz="2000" dirty="0"/>
              <a:t> que se </a:t>
            </a:r>
            <a:r>
              <a:rPr lang="en-US" sz="2000" dirty="0" err="1"/>
              <a:t>redacta</a:t>
            </a:r>
            <a:r>
              <a:rPr lang="en-US" sz="2000" dirty="0"/>
              <a:t> la LOMCE (2013) </a:t>
            </a:r>
            <a:r>
              <a:rPr lang="en-US" sz="2000" b="1" dirty="0">
                <a:solidFill>
                  <a:schemeClr val="bg1"/>
                </a:solidFill>
                <a:highlight>
                  <a:srgbClr val="800080"/>
                </a:highlight>
              </a:rPr>
              <a:t>es un </a:t>
            </a:r>
            <a:r>
              <a:rPr lang="en-US" sz="2000" b="1" dirty="0" err="1">
                <a:solidFill>
                  <a:schemeClr val="bg1"/>
                </a:solidFill>
                <a:highlight>
                  <a:srgbClr val="800080"/>
                </a:highlight>
              </a:rPr>
              <a:t>momento</a:t>
            </a:r>
            <a:r>
              <a:rPr lang="en-US" sz="2000" b="1" dirty="0">
                <a:solidFill>
                  <a:schemeClr val="bg1"/>
                </a:solidFill>
                <a:highlight>
                  <a:srgbClr val="800080"/>
                </a:highlight>
              </a:rPr>
              <a:t> </a:t>
            </a:r>
            <a:r>
              <a:rPr lang="en-US" sz="2000" b="1" dirty="0" err="1">
                <a:solidFill>
                  <a:schemeClr val="bg1"/>
                </a:solidFill>
                <a:highlight>
                  <a:srgbClr val="800080"/>
                </a:highlight>
              </a:rPr>
              <a:t>en</a:t>
            </a:r>
            <a:r>
              <a:rPr lang="en-US" sz="2000" b="1" dirty="0">
                <a:solidFill>
                  <a:schemeClr val="bg1"/>
                </a:solidFill>
                <a:highlight>
                  <a:srgbClr val="800080"/>
                </a:highlight>
              </a:rPr>
              <a:t> </a:t>
            </a:r>
            <a:r>
              <a:rPr lang="en-US" sz="2000" b="1" dirty="0" err="1">
                <a:solidFill>
                  <a:schemeClr val="bg1"/>
                </a:solidFill>
                <a:highlight>
                  <a:srgbClr val="800080"/>
                </a:highlight>
              </a:rPr>
              <a:t>el</a:t>
            </a:r>
            <a:r>
              <a:rPr lang="en-US" sz="2000" b="1" dirty="0">
                <a:solidFill>
                  <a:schemeClr val="bg1"/>
                </a:solidFill>
                <a:highlight>
                  <a:srgbClr val="800080"/>
                </a:highlight>
              </a:rPr>
              <a:t> que </a:t>
            </a:r>
            <a:r>
              <a:rPr lang="en-US" sz="2000" b="1" dirty="0" err="1">
                <a:solidFill>
                  <a:schemeClr val="bg1"/>
                </a:solidFill>
                <a:highlight>
                  <a:srgbClr val="800080"/>
                </a:highlight>
              </a:rPr>
              <a:t>adquiere</a:t>
            </a:r>
            <a:r>
              <a:rPr lang="en-US" sz="2000" b="1" dirty="0">
                <a:solidFill>
                  <a:schemeClr val="bg1"/>
                </a:solidFill>
                <a:highlight>
                  <a:srgbClr val="800080"/>
                </a:highlight>
              </a:rPr>
              <a:t> </a:t>
            </a:r>
            <a:r>
              <a:rPr lang="en-US" sz="2000" b="1" dirty="0" err="1">
                <a:solidFill>
                  <a:schemeClr val="bg1"/>
                </a:solidFill>
                <a:highlight>
                  <a:srgbClr val="800080"/>
                </a:highlight>
              </a:rPr>
              <a:t>fuerza</a:t>
            </a:r>
            <a:r>
              <a:rPr lang="en-US" sz="2000" b="1" dirty="0">
                <a:solidFill>
                  <a:schemeClr val="bg1"/>
                </a:solidFill>
                <a:highlight>
                  <a:srgbClr val="800080"/>
                </a:highlight>
              </a:rPr>
              <a:t> la </a:t>
            </a:r>
            <a:r>
              <a:rPr lang="en-US" sz="2000" b="1" dirty="0" err="1">
                <a:solidFill>
                  <a:schemeClr val="bg1"/>
                </a:solidFill>
                <a:highlight>
                  <a:srgbClr val="800080"/>
                </a:highlight>
              </a:rPr>
              <a:t>ideología</a:t>
            </a:r>
            <a:r>
              <a:rPr lang="en-US" sz="2000" b="1" dirty="0">
                <a:solidFill>
                  <a:schemeClr val="bg1"/>
                </a:solidFill>
                <a:highlight>
                  <a:srgbClr val="800080"/>
                </a:highlight>
              </a:rPr>
              <a:t> neoliberal </a:t>
            </a:r>
            <a:r>
              <a:rPr lang="en-US" sz="2000" dirty="0"/>
              <a:t>y </a:t>
            </a:r>
            <a:r>
              <a:rPr lang="en-US" sz="2000" dirty="0" err="1"/>
              <a:t>ello</a:t>
            </a:r>
            <a:r>
              <a:rPr lang="en-US" sz="2000" dirty="0"/>
              <a:t> </a:t>
            </a:r>
            <a:r>
              <a:rPr lang="en-US" sz="2000" dirty="0" err="1"/>
              <a:t>conlleva</a:t>
            </a:r>
            <a:r>
              <a:rPr lang="en-US" sz="2000" dirty="0"/>
              <a:t>, entre </a:t>
            </a:r>
            <a:r>
              <a:rPr lang="en-US" sz="2000" dirty="0" err="1"/>
              <a:t>otras</a:t>
            </a:r>
            <a:r>
              <a:rPr lang="en-US" sz="2000" dirty="0"/>
              <a:t> </a:t>
            </a:r>
            <a:r>
              <a:rPr lang="en-US" sz="2000" dirty="0" err="1"/>
              <a:t>cosas</a:t>
            </a:r>
            <a:r>
              <a:rPr lang="en-US" sz="2000" dirty="0"/>
              <a:t>, </a:t>
            </a:r>
            <a:r>
              <a:rPr lang="en-US" sz="2000" dirty="0" err="1"/>
              <a:t>el</a:t>
            </a:r>
            <a:r>
              <a:rPr lang="en-US" sz="2000" dirty="0"/>
              <a:t> </a:t>
            </a:r>
            <a:r>
              <a:rPr lang="en-US" sz="2000" dirty="0" err="1"/>
              <a:t>rechazo</a:t>
            </a:r>
            <a:r>
              <a:rPr lang="en-US" sz="2000" dirty="0"/>
              <a:t> de </a:t>
            </a:r>
            <a:r>
              <a:rPr lang="en-US" sz="2000" dirty="0" err="1"/>
              <a:t>políticas</a:t>
            </a:r>
            <a:r>
              <a:rPr lang="en-US" sz="2000" dirty="0"/>
              <a:t> </a:t>
            </a:r>
            <a:r>
              <a:rPr lang="en-US" sz="2000" dirty="0" err="1"/>
              <a:t>sociales</a:t>
            </a:r>
            <a:r>
              <a:rPr lang="en-US" sz="2000" dirty="0"/>
              <a:t> y </a:t>
            </a:r>
            <a:r>
              <a:rPr lang="en-US" sz="2000" dirty="0" err="1"/>
              <a:t>educativas</a:t>
            </a:r>
            <a:r>
              <a:rPr lang="en-US" sz="2000" dirty="0"/>
              <a:t> con </a:t>
            </a:r>
            <a:r>
              <a:rPr lang="en-US" sz="2000" dirty="0" err="1"/>
              <a:t>una</a:t>
            </a:r>
            <a:r>
              <a:rPr lang="en-US" sz="2000" dirty="0"/>
              <a:t> </a:t>
            </a:r>
            <a:r>
              <a:rPr lang="en-US" sz="2000" dirty="0" err="1"/>
              <a:t>importante</a:t>
            </a:r>
            <a:r>
              <a:rPr lang="en-US" sz="2000" dirty="0"/>
              <a:t> base </a:t>
            </a:r>
            <a:r>
              <a:rPr lang="en-US" sz="2000" dirty="0" err="1"/>
              <a:t>comunitaria</a:t>
            </a:r>
            <a:r>
              <a:rPr lang="en-US" sz="2000" dirty="0"/>
              <a:t> y </a:t>
            </a:r>
            <a:r>
              <a:rPr lang="en-US" sz="2000" dirty="0" err="1"/>
              <a:t>favorecedora</a:t>
            </a:r>
            <a:r>
              <a:rPr lang="en-US" sz="2000" dirty="0"/>
              <a:t> de la </a:t>
            </a:r>
            <a:r>
              <a:rPr lang="en-US" sz="2000" dirty="0" err="1"/>
              <a:t>diversidad</a:t>
            </a:r>
            <a:r>
              <a:rPr lang="en-US" sz="2000" dirty="0"/>
              <a:t> cultural. </a:t>
            </a:r>
            <a:endParaRPr lang="en-US" sz="2000" dirty="0">
              <a:effectLst/>
            </a:endParaRPr>
          </a:p>
        </p:txBody>
      </p:sp>
      <p:sp>
        <p:nvSpPr>
          <p:cNvPr id="2" name="CuadroTexto 1">
            <a:extLst>
              <a:ext uri="{FF2B5EF4-FFF2-40B4-BE49-F238E27FC236}">
                <a16:creationId xmlns:a16="http://schemas.microsoft.com/office/drawing/2014/main" id="{44592018-7998-D5E1-D3B3-C5358C69F0AE}"/>
              </a:ext>
            </a:extLst>
          </p:cNvPr>
          <p:cNvSpPr txBox="1"/>
          <p:nvPr/>
        </p:nvSpPr>
        <p:spPr>
          <a:xfrm>
            <a:off x="1185059" y="675866"/>
            <a:ext cx="9360977" cy="400110"/>
          </a:xfrm>
          <a:prstGeom prst="rect">
            <a:avLst/>
          </a:prstGeom>
          <a:noFill/>
        </p:spPr>
        <p:txBody>
          <a:bodyPr wrap="square" rtlCol="0">
            <a:spAutoFit/>
          </a:bodyPr>
          <a:lstStyle/>
          <a:p>
            <a:pPr algn="ctr"/>
            <a:r>
              <a:rPr lang="es-ES" sz="2000" b="1" dirty="0"/>
              <a:t>Contexto social, político y cultural en el que se aprueba la LOMCE, 2013 </a:t>
            </a:r>
          </a:p>
        </p:txBody>
      </p:sp>
    </p:spTree>
    <p:extLst>
      <p:ext uri="{BB962C8B-B14F-4D97-AF65-F5344CB8AC3E}">
        <p14:creationId xmlns:p14="http://schemas.microsoft.com/office/powerpoint/2010/main" val="2993438825"/>
      </p:ext>
    </p:extLst>
  </p:cSld>
  <p:clrMapOvr>
    <a:masterClrMapping/>
  </p:clrMapOvr>
  <p:transition spd="slow">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C604C125-1EED-5745-AA4C-1A9CE3245EF2}"/>
              </a:ext>
            </a:extLst>
          </p:cNvPr>
          <p:cNvSpPr/>
          <p:nvPr/>
        </p:nvSpPr>
        <p:spPr>
          <a:xfrm>
            <a:off x="647238" y="1397224"/>
            <a:ext cx="6343895" cy="1938992"/>
          </a:xfrm>
          <a:prstGeom prst="rect">
            <a:avLst/>
          </a:prstGeom>
        </p:spPr>
        <p:txBody>
          <a:bodyPr wrap="square">
            <a:spAutoFit/>
          </a:bodyPr>
          <a:lstStyle/>
          <a:p>
            <a:pPr algn="just"/>
            <a:r>
              <a:rPr lang="es-ES" sz="2400" dirty="0"/>
              <a:t>La </a:t>
            </a:r>
            <a:r>
              <a:rPr lang="es-ES" sz="2400" b="1" dirty="0"/>
              <a:t>educación tiene naturaleza política </a:t>
            </a:r>
            <a:r>
              <a:rPr lang="es-ES" sz="2400" dirty="0"/>
              <a:t>en todo el mundo tal y como señala Freire (1994) y por tanto no podemos negar el carácter político de la educación ni tampoco su trasfondo ideológico.</a:t>
            </a:r>
            <a:endParaRPr lang="es-ES" sz="2400" dirty="0">
              <a:effectLst/>
              <a:latin typeface="Bell MT" panose="02020503060305020303" pitchFamily="18" charset="77"/>
            </a:endParaRPr>
          </a:p>
        </p:txBody>
      </p:sp>
      <p:sp>
        <p:nvSpPr>
          <p:cNvPr id="5" name="Rectángulo 4">
            <a:extLst>
              <a:ext uri="{FF2B5EF4-FFF2-40B4-BE49-F238E27FC236}">
                <a16:creationId xmlns:a16="http://schemas.microsoft.com/office/drawing/2014/main" id="{E1B24E30-56F8-914D-ADE1-FE2B363CEB0B}"/>
              </a:ext>
            </a:extLst>
          </p:cNvPr>
          <p:cNvSpPr/>
          <p:nvPr/>
        </p:nvSpPr>
        <p:spPr>
          <a:xfrm>
            <a:off x="647238" y="3737919"/>
            <a:ext cx="6258835" cy="1938992"/>
          </a:xfrm>
          <a:prstGeom prst="rect">
            <a:avLst/>
          </a:prstGeom>
        </p:spPr>
        <p:txBody>
          <a:bodyPr wrap="square">
            <a:spAutoFit/>
          </a:bodyPr>
          <a:lstStyle/>
          <a:p>
            <a:pPr algn="just"/>
            <a:r>
              <a:rPr lang="es-ES" sz="2400" dirty="0">
                <a:latin typeface="Avenir Book" panose="02000503020000020003" pitchFamily="2" charset="0"/>
              </a:rPr>
              <a:t>Está presente en las </a:t>
            </a:r>
            <a:r>
              <a:rPr lang="es-ES" sz="2400" b="1" dirty="0">
                <a:latin typeface="Avenir Book" panose="02000503020000020003" pitchFamily="2" charset="0"/>
              </a:rPr>
              <a:t>políticas públicas </a:t>
            </a:r>
            <a:r>
              <a:rPr lang="es-ES" sz="2400" dirty="0">
                <a:latin typeface="Avenir Book" panose="02000503020000020003" pitchFamily="2" charset="0"/>
              </a:rPr>
              <a:t>y en las reformas educativas y constitucionales, y es eje importante tanto en la esfera nacional-institucional como en el ámbito inter/transnacional.</a:t>
            </a:r>
            <a:endParaRPr lang="es-ES_tradnl" sz="2400" dirty="0">
              <a:latin typeface="Avenir Book" panose="02000503020000020003" pitchFamily="2" charset="0"/>
            </a:endParaRPr>
          </a:p>
        </p:txBody>
      </p:sp>
      <p:pic>
        <p:nvPicPr>
          <p:cNvPr id="6" name="Imagen 5" descr="Una caricatura de una persona&#10;&#10;Descripción generada automáticamente con confianza media">
            <a:extLst>
              <a:ext uri="{FF2B5EF4-FFF2-40B4-BE49-F238E27FC236}">
                <a16:creationId xmlns:a16="http://schemas.microsoft.com/office/drawing/2014/main" id="{EBD28299-B2A3-7540-8745-B4D35B4EFFAE}"/>
              </a:ext>
            </a:extLst>
          </p:cNvPr>
          <p:cNvPicPr>
            <a:picLocks noChangeAspect="1"/>
          </p:cNvPicPr>
          <p:nvPr/>
        </p:nvPicPr>
        <p:blipFill rotWithShape="1">
          <a:blip r:embed="rId2"/>
          <a:srcRect t="6304" r="1" b="1"/>
          <a:stretch/>
        </p:blipFill>
        <p:spPr>
          <a:xfrm>
            <a:off x="7324031" y="1300208"/>
            <a:ext cx="3871191" cy="4680168"/>
          </a:xfrm>
          <a:prstGeom prst="rect">
            <a:avLst/>
          </a:prstGeom>
        </p:spPr>
      </p:pic>
      <p:sp>
        <p:nvSpPr>
          <p:cNvPr id="3" name="CuadroTexto 2">
            <a:extLst>
              <a:ext uri="{FF2B5EF4-FFF2-40B4-BE49-F238E27FC236}">
                <a16:creationId xmlns:a16="http://schemas.microsoft.com/office/drawing/2014/main" id="{A279C991-065D-28B3-D0CD-0E8AF5299990}"/>
              </a:ext>
            </a:extLst>
          </p:cNvPr>
          <p:cNvSpPr txBox="1"/>
          <p:nvPr/>
        </p:nvSpPr>
        <p:spPr>
          <a:xfrm>
            <a:off x="8958648" y="508292"/>
            <a:ext cx="2088292" cy="369332"/>
          </a:xfrm>
          <a:prstGeom prst="rect">
            <a:avLst/>
          </a:prstGeom>
          <a:noFill/>
        </p:spPr>
        <p:txBody>
          <a:bodyPr wrap="square" rtlCol="0">
            <a:spAutoFit/>
          </a:bodyPr>
          <a:lstStyle/>
          <a:p>
            <a:r>
              <a:rPr lang="es-ES" b="1" dirty="0"/>
              <a:t>PAULO FREIRE</a:t>
            </a:r>
          </a:p>
        </p:txBody>
      </p:sp>
    </p:spTree>
    <p:extLst>
      <p:ext uri="{BB962C8B-B14F-4D97-AF65-F5344CB8AC3E}">
        <p14:creationId xmlns:p14="http://schemas.microsoft.com/office/powerpoint/2010/main" val="41327689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BE2ADC2F-4F15-9445-9E38-F4E12ADB5ED9}"/>
              </a:ext>
            </a:extLst>
          </p:cNvPr>
          <p:cNvSpPr>
            <a:spLocks noGrp="1"/>
          </p:cNvSpPr>
          <p:nvPr>
            <p:ph type="title"/>
          </p:nvPr>
        </p:nvSpPr>
        <p:spPr>
          <a:xfrm>
            <a:off x="2755234" y="383743"/>
            <a:ext cx="6097089" cy="459740"/>
          </a:xfrm>
        </p:spPr>
        <p:txBody>
          <a:bodyPr>
            <a:normAutofit/>
          </a:bodyPr>
          <a:lstStyle/>
          <a:p>
            <a:pPr algn="ctr"/>
            <a:r>
              <a:rPr lang="es-ES_tradnl" sz="2400" dirty="0">
                <a:solidFill>
                  <a:schemeClr val="bg1"/>
                </a:solidFill>
                <a:highlight>
                  <a:srgbClr val="008000"/>
                </a:highlight>
              </a:rPr>
              <a:t>Peligros y amenazas: el discurso del odio</a:t>
            </a:r>
          </a:p>
        </p:txBody>
      </p:sp>
      <p:sp>
        <p:nvSpPr>
          <p:cNvPr id="6" name="CuadroTexto 5">
            <a:extLst>
              <a:ext uri="{FF2B5EF4-FFF2-40B4-BE49-F238E27FC236}">
                <a16:creationId xmlns:a16="http://schemas.microsoft.com/office/drawing/2014/main" id="{DCA5F23C-0AED-D646-94BE-6E55B8F08942}"/>
              </a:ext>
            </a:extLst>
          </p:cNvPr>
          <p:cNvSpPr txBox="1"/>
          <p:nvPr/>
        </p:nvSpPr>
        <p:spPr>
          <a:xfrm>
            <a:off x="323973" y="5057509"/>
            <a:ext cx="5360648" cy="1200329"/>
          </a:xfrm>
          <a:prstGeom prst="rect">
            <a:avLst/>
          </a:prstGeom>
          <a:noFill/>
        </p:spPr>
        <p:txBody>
          <a:bodyPr wrap="square" rtlCol="0">
            <a:spAutoFit/>
          </a:bodyPr>
          <a:lstStyle/>
          <a:p>
            <a:r>
              <a:rPr lang="es-ES_tradnl" dirty="0">
                <a:hlinkClick r:id="rId2">
                  <a:extLst>
                    <a:ext uri="{A12FA001-AC4F-418D-AE19-62706E023703}">
                      <ahyp:hlinkClr xmlns:ahyp="http://schemas.microsoft.com/office/drawing/2018/hyperlinkcolor" val="tx"/>
                    </a:ext>
                  </a:extLst>
                </a:hlinkClick>
              </a:rPr>
              <a:t>Fuente: </a:t>
            </a:r>
            <a:r>
              <a:rPr lang="es-ES_tradnl" dirty="0">
                <a:solidFill>
                  <a:srgbClr val="0070C0"/>
                </a:solidFill>
                <a:hlinkClick r:id="rId2">
                  <a:extLst>
                    <a:ext uri="{A12FA001-AC4F-418D-AE19-62706E023703}">
                      <ahyp:hlinkClr xmlns:ahyp="http://schemas.microsoft.com/office/drawing/2018/hyperlinkcolor" val="tx"/>
                    </a:ext>
                  </a:extLst>
                </a:hlinkClick>
              </a:rPr>
              <a:t>https://www.publico.es/sociedad/san-blas-neonazis-amenazan-e-insultan-menores-no-acompanados-puertas-piso-tutelado-madrid.html</a:t>
            </a:r>
            <a:endParaRPr lang="es-ES_tradnl" dirty="0">
              <a:solidFill>
                <a:srgbClr val="0070C0"/>
              </a:solidFill>
            </a:endParaRPr>
          </a:p>
          <a:p>
            <a:endParaRPr lang="es-ES_tradnl" dirty="0"/>
          </a:p>
        </p:txBody>
      </p:sp>
      <p:sp>
        <p:nvSpPr>
          <p:cNvPr id="8" name="CuadroTexto 7">
            <a:extLst>
              <a:ext uri="{FF2B5EF4-FFF2-40B4-BE49-F238E27FC236}">
                <a16:creationId xmlns:a16="http://schemas.microsoft.com/office/drawing/2014/main" id="{D63C5094-C715-434A-A274-7C86A8747764}"/>
              </a:ext>
            </a:extLst>
          </p:cNvPr>
          <p:cNvSpPr txBox="1"/>
          <p:nvPr/>
        </p:nvSpPr>
        <p:spPr>
          <a:xfrm>
            <a:off x="1279954" y="1166842"/>
            <a:ext cx="3810000" cy="369332"/>
          </a:xfrm>
          <a:prstGeom prst="rect">
            <a:avLst/>
          </a:prstGeom>
          <a:noFill/>
        </p:spPr>
        <p:txBody>
          <a:bodyPr wrap="square" rtlCol="0">
            <a:spAutoFit/>
          </a:bodyPr>
          <a:lstStyle/>
          <a:p>
            <a:r>
              <a:rPr lang="es-ES_tradnl" dirty="0"/>
              <a:t>Madrid, 16 de octubre de 2020</a:t>
            </a:r>
          </a:p>
        </p:txBody>
      </p:sp>
      <p:sp>
        <p:nvSpPr>
          <p:cNvPr id="9" name="Rectángulo 8">
            <a:extLst>
              <a:ext uri="{FF2B5EF4-FFF2-40B4-BE49-F238E27FC236}">
                <a16:creationId xmlns:a16="http://schemas.microsoft.com/office/drawing/2014/main" id="{0369FAB0-540F-EC49-983F-55C47C36998B}"/>
              </a:ext>
            </a:extLst>
          </p:cNvPr>
          <p:cNvSpPr/>
          <p:nvPr/>
        </p:nvSpPr>
        <p:spPr>
          <a:xfrm>
            <a:off x="6096000" y="1166842"/>
            <a:ext cx="5781186" cy="4524315"/>
          </a:xfrm>
          <a:prstGeom prst="rect">
            <a:avLst/>
          </a:prstGeom>
        </p:spPr>
        <p:txBody>
          <a:bodyPr wrap="square">
            <a:spAutoFit/>
          </a:bodyPr>
          <a:lstStyle/>
          <a:p>
            <a:pPr algn="just"/>
            <a:endParaRPr lang="es-ES" sz="2400" dirty="0">
              <a:latin typeface="Noto Serif SC"/>
            </a:endParaRPr>
          </a:p>
          <a:p>
            <a:pPr algn="just"/>
            <a:r>
              <a:rPr lang="es-ES" sz="2400" b="1" dirty="0">
                <a:latin typeface="Noto Serif SC"/>
              </a:rPr>
              <a:t>La movilización, supuestamente, tenía como objetivo protestar contra el aumento de la violencia y el vandalismo, que según expresan los convocantes, provocan en el barrio los migrantes menores extranjeros no acompañados. Sin embargo, la realidad fue que la manifestación solo tuvo como diana criminalizar e insultar a dicho colectivo. Durante todo el recorrido se corearon frases como  "Ni un puto mena en San Blas", "San Blas será la tumba de los menas</a:t>
            </a:r>
            <a:r>
              <a:rPr lang="es-ES" sz="2400" b="1" dirty="0">
                <a:solidFill>
                  <a:schemeClr val="bg1"/>
                </a:solidFill>
                <a:latin typeface="Noto Serif SC"/>
              </a:rPr>
              <a:t>" </a:t>
            </a:r>
            <a:endParaRPr lang="es-ES" sz="2400" b="1" i="0" dirty="0">
              <a:solidFill>
                <a:schemeClr val="bg1"/>
              </a:solidFill>
              <a:effectLst/>
              <a:latin typeface="Noto Serif SC"/>
            </a:endParaRPr>
          </a:p>
        </p:txBody>
      </p:sp>
      <p:pic>
        <p:nvPicPr>
          <p:cNvPr id="2052" name="Picture 4" descr="Manifestación en un barrio de Madrid: &quot;Ni un puto 'mena' en San Blas&quot; -  YouTube">
            <a:extLst>
              <a:ext uri="{FF2B5EF4-FFF2-40B4-BE49-F238E27FC236}">
                <a16:creationId xmlns:a16="http://schemas.microsoft.com/office/drawing/2014/main" id="{B9FC1EE8-B90A-654A-BA0B-C44FB11543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173" y="1800491"/>
            <a:ext cx="5220605" cy="2923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429868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l cartel electoral de Vox en la estación de Cercanías de Sol de Madrid.">
            <a:extLst>
              <a:ext uri="{FF2B5EF4-FFF2-40B4-BE49-F238E27FC236}">
                <a16:creationId xmlns:a16="http://schemas.microsoft.com/office/drawing/2014/main" id="{2D83B236-7992-074A-9C9C-EDDC3DC44D76}"/>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r="-1" b="15641"/>
          <a:stretch/>
        </p:blipFill>
        <p:spPr bwMode="auto">
          <a:xfrm>
            <a:off x="20" y="10"/>
            <a:ext cx="12191980" cy="6856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69233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VOX Molina reitera su compromiso contra la violencia hacia cualquier mujer,  hombre, niño o anciano - VOX">
            <a:extLst>
              <a:ext uri="{FF2B5EF4-FFF2-40B4-BE49-F238E27FC236}">
                <a16:creationId xmlns:a16="http://schemas.microsoft.com/office/drawing/2014/main" id="{FC1447DD-AF6C-159E-CFE2-3A25AB067A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458" y="545362"/>
            <a:ext cx="10298706" cy="5767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83188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9226E951-1270-C446-A04D-07F67A28CF8B}"/>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t="9889" b="5542"/>
          <a:stretch/>
        </p:blipFill>
        <p:spPr bwMode="auto">
          <a:xfrm>
            <a:off x="20" y="10"/>
            <a:ext cx="12191980" cy="6856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35990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BB23F979-71F8-2549-8DDD-C43B69C98BF5}"/>
              </a:ext>
            </a:extLst>
          </p:cNvPr>
          <p:cNvSpPr/>
          <p:nvPr/>
        </p:nvSpPr>
        <p:spPr>
          <a:xfrm>
            <a:off x="2962626" y="376363"/>
            <a:ext cx="4438266" cy="400110"/>
          </a:xfrm>
          <a:prstGeom prst="rect">
            <a:avLst/>
          </a:prstGeom>
        </p:spPr>
        <p:txBody>
          <a:bodyPr wrap="none">
            <a:spAutoFit/>
          </a:bodyPr>
          <a:lstStyle/>
          <a:p>
            <a:pPr algn="ctr" fontAlgn="base"/>
            <a:r>
              <a:rPr lang="es-ES" b="1" dirty="0">
                <a:solidFill>
                  <a:srgbClr val="000000"/>
                </a:solidFill>
                <a:latin typeface="Majerit"/>
              </a:rPr>
              <a:t>¿</a:t>
            </a:r>
            <a:r>
              <a:rPr lang="es-ES" sz="2000" b="1" dirty="0">
                <a:solidFill>
                  <a:srgbClr val="000000"/>
                </a:solidFill>
                <a:latin typeface="Majerit"/>
              </a:rPr>
              <a:t>Qué es lo que Vox llama ‘pin parental’?</a:t>
            </a:r>
            <a:endParaRPr lang="es-ES" sz="2000" b="1" i="0" dirty="0">
              <a:solidFill>
                <a:srgbClr val="000000"/>
              </a:solidFill>
              <a:effectLst/>
              <a:latin typeface="Majerit"/>
            </a:endParaRPr>
          </a:p>
        </p:txBody>
      </p:sp>
      <p:sp>
        <p:nvSpPr>
          <p:cNvPr id="4" name="Rectángulo 3">
            <a:extLst>
              <a:ext uri="{FF2B5EF4-FFF2-40B4-BE49-F238E27FC236}">
                <a16:creationId xmlns:a16="http://schemas.microsoft.com/office/drawing/2014/main" id="{A60CDB92-B1F7-F645-BDE8-7F03066F81E1}"/>
              </a:ext>
            </a:extLst>
          </p:cNvPr>
          <p:cNvSpPr/>
          <p:nvPr/>
        </p:nvSpPr>
        <p:spPr>
          <a:xfrm>
            <a:off x="810068" y="908931"/>
            <a:ext cx="10262945" cy="707886"/>
          </a:xfrm>
          <a:prstGeom prst="rect">
            <a:avLst/>
          </a:prstGeom>
          <a:solidFill>
            <a:srgbClr val="008F00"/>
          </a:solidFill>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fontAlgn="base"/>
            <a:r>
              <a:rPr lang="es-ES" sz="2000" dirty="0">
                <a:solidFill>
                  <a:schemeClr val="bg1"/>
                </a:solidFill>
                <a:latin typeface="Majerit"/>
              </a:rPr>
              <a:t>Una de las medidas estrella del partido de Santiago Abascal es que los padres tengan derecho a vetar actividades complementarias impartidas en horario escolar</a:t>
            </a:r>
            <a:endParaRPr lang="es-ES" sz="2000" i="0" dirty="0">
              <a:solidFill>
                <a:schemeClr val="bg1"/>
              </a:solidFill>
              <a:effectLst/>
              <a:latin typeface="Majerit"/>
            </a:endParaRPr>
          </a:p>
        </p:txBody>
      </p:sp>
      <p:sp>
        <p:nvSpPr>
          <p:cNvPr id="5" name="Rectángulo 4">
            <a:extLst>
              <a:ext uri="{FF2B5EF4-FFF2-40B4-BE49-F238E27FC236}">
                <a16:creationId xmlns:a16="http://schemas.microsoft.com/office/drawing/2014/main" id="{74269C32-284E-6B41-9629-09AD588D17D5}"/>
              </a:ext>
            </a:extLst>
          </p:cNvPr>
          <p:cNvSpPr/>
          <p:nvPr/>
        </p:nvSpPr>
        <p:spPr>
          <a:xfrm>
            <a:off x="810068" y="2080196"/>
            <a:ext cx="5347473" cy="2862322"/>
          </a:xfrm>
          <a:prstGeom prst="rect">
            <a:avLst/>
          </a:prstGeom>
        </p:spPr>
        <p:txBody>
          <a:bodyPr wrap="square">
            <a:spAutoFit/>
          </a:bodyPr>
          <a:lstStyle/>
          <a:p>
            <a:pPr algn="just" fontAlgn="base"/>
            <a:r>
              <a:rPr lang="es-ES" sz="2000" b="1" dirty="0">
                <a:solidFill>
                  <a:srgbClr val="111111"/>
                </a:solidFill>
                <a:latin typeface="Majerit"/>
              </a:rPr>
              <a:t>El origen del nombre</a:t>
            </a:r>
          </a:p>
          <a:p>
            <a:pPr algn="just" fontAlgn="base"/>
            <a:endParaRPr lang="es-ES" sz="2000" b="1" dirty="0">
              <a:solidFill>
                <a:srgbClr val="111111"/>
              </a:solidFill>
              <a:latin typeface="Majerit"/>
            </a:endParaRPr>
          </a:p>
          <a:p>
            <a:pPr algn="just" fontAlgn="base"/>
            <a:r>
              <a:rPr lang="es-ES" sz="2000" dirty="0">
                <a:solidFill>
                  <a:srgbClr val="444444"/>
                </a:solidFill>
                <a:latin typeface="Benton Sans"/>
              </a:rPr>
              <a:t>El </a:t>
            </a:r>
            <a:r>
              <a:rPr lang="es-ES" sz="2000" i="1" dirty="0">
                <a:solidFill>
                  <a:srgbClr val="444444"/>
                </a:solidFill>
                <a:latin typeface="inherit"/>
              </a:rPr>
              <a:t>pin parental</a:t>
            </a:r>
            <a:r>
              <a:rPr lang="es-ES" sz="2000" dirty="0">
                <a:solidFill>
                  <a:srgbClr val="444444"/>
                </a:solidFill>
                <a:latin typeface="Benton Sans"/>
              </a:rPr>
              <a:t> es una clave que ofrecen varias plataformas para bloquear en la televisión o el ordenador determinados contenidos que las familias consideren que no son apropiados para sus hijos/as, por ser violentos o explícitamente sexuales. </a:t>
            </a:r>
          </a:p>
          <a:p>
            <a:pPr algn="just" fontAlgn="base"/>
            <a:endParaRPr lang="es-ES" sz="2000" dirty="0">
              <a:solidFill>
                <a:srgbClr val="444444"/>
              </a:solidFill>
              <a:latin typeface="Benton Sans"/>
            </a:endParaRPr>
          </a:p>
        </p:txBody>
      </p:sp>
      <p:pic>
        <p:nvPicPr>
          <p:cNvPr id="10242" name="Picture 2" descr="Padres propietarios | ctxt.es">
            <a:extLst>
              <a:ext uri="{FF2B5EF4-FFF2-40B4-BE49-F238E27FC236}">
                <a16:creationId xmlns:a16="http://schemas.microsoft.com/office/drawing/2014/main" id="{7D325ACA-8DCE-4B4F-96B8-9872B47EC2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3363" y="2080196"/>
            <a:ext cx="4379650" cy="2670518"/>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762DDDA9-E2D8-9B48-942F-68449135CE97}"/>
              </a:ext>
            </a:extLst>
          </p:cNvPr>
          <p:cNvSpPr txBox="1"/>
          <p:nvPr/>
        </p:nvSpPr>
        <p:spPr>
          <a:xfrm>
            <a:off x="739062" y="5207731"/>
            <a:ext cx="10333952" cy="1015663"/>
          </a:xfrm>
          <a:prstGeom prst="rect">
            <a:avLst/>
          </a:prstGeom>
          <a:noFill/>
        </p:spPr>
        <p:txBody>
          <a:bodyPr wrap="square" rtlCol="0">
            <a:spAutoFit/>
          </a:bodyPr>
          <a:lstStyle/>
          <a:p>
            <a:pPr algn="just" fontAlgn="base"/>
            <a:r>
              <a:rPr lang="es-ES" sz="2000" dirty="0">
                <a:solidFill>
                  <a:schemeClr val="bg1"/>
                </a:solidFill>
                <a:highlight>
                  <a:srgbClr val="008000"/>
                </a:highlight>
                <a:latin typeface="Benton Sans"/>
              </a:rPr>
              <a:t>Vox ha querido </a:t>
            </a:r>
            <a:r>
              <a:rPr lang="es-ES" sz="2000" dirty="0">
                <a:solidFill>
                  <a:schemeClr val="bg1"/>
                </a:solidFill>
                <a:highlight>
                  <a:srgbClr val="008000"/>
                </a:highlight>
                <a:latin typeface="Benton Sans"/>
                <a:hlinkClick r:id="rId3">
                  <a:extLst>
                    <a:ext uri="{A12FA001-AC4F-418D-AE19-62706E023703}">
                      <ahyp:hlinkClr xmlns:ahyp="http://schemas.microsoft.com/office/drawing/2018/hyperlinkcolor" val="tx"/>
                    </a:ext>
                  </a:extLst>
                </a:hlinkClick>
              </a:rPr>
              <a:t>trasladar a la educación el concepto de</a:t>
            </a:r>
            <a:r>
              <a:rPr lang="es-ES" sz="2000" dirty="0">
                <a:solidFill>
                  <a:schemeClr val="bg1"/>
                </a:solidFill>
                <a:highlight>
                  <a:srgbClr val="008000"/>
                </a:highlight>
                <a:latin typeface="Benton Sans"/>
              </a:rPr>
              <a:t> </a:t>
            </a:r>
            <a:r>
              <a:rPr lang="es-ES" sz="2000" i="1" dirty="0">
                <a:solidFill>
                  <a:schemeClr val="bg1"/>
                </a:solidFill>
                <a:highlight>
                  <a:srgbClr val="008000"/>
                </a:highlight>
                <a:latin typeface="inherit"/>
              </a:rPr>
              <a:t>pin parental</a:t>
            </a:r>
            <a:r>
              <a:rPr lang="es-ES" sz="2000" dirty="0">
                <a:solidFill>
                  <a:schemeClr val="bg1"/>
                </a:solidFill>
                <a:highlight>
                  <a:srgbClr val="008000"/>
                </a:highlight>
                <a:latin typeface="Benton Sans"/>
              </a:rPr>
              <a:t>, </a:t>
            </a:r>
            <a:r>
              <a:rPr lang="es-ES" sz="2000" dirty="0">
                <a:solidFill>
                  <a:srgbClr val="444444"/>
                </a:solidFill>
                <a:latin typeface="Benton Sans"/>
              </a:rPr>
              <a:t>en lugar de hablar de veto, para que se perciba como una protección y no una censura en los contenidos como la educación sexual y afectiva o el medio ambiente.</a:t>
            </a:r>
          </a:p>
        </p:txBody>
      </p:sp>
    </p:spTree>
    <p:extLst>
      <p:ext uri="{BB962C8B-B14F-4D97-AF65-F5344CB8AC3E}">
        <p14:creationId xmlns:p14="http://schemas.microsoft.com/office/powerpoint/2010/main" val="69426822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B6450C68-930C-2A4E-9D3C-E916925820AF}"/>
              </a:ext>
            </a:extLst>
          </p:cNvPr>
          <p:cNvSpPr/>
          <p:nvPr/>
        </p:nvSpPr>
        <p:spPr>
          <a:xfrm>
            <a:off x="616039" y="359798"/>
            <a:ext cx="10431887" cy="707886"/>
          </a:xfrm>
          <a:prstGeom prst="rect">
            <a:avLst/>
          </a:prstGeom>
        </p:spPr>
        <p:txBody>
          <a:bodyPr wrap="square">
            <a:spAutoFit/>
          </a:bodyPr>
          <a:lstStyle/>
          <a:p>
            <a:pPr algn="ctr"/>
            <a:r>
              <a:rPr lang="es-ES" sz="2000" b="1" dirty="0" err="1">
                <a:solidFill>
                  <a:srgbClr val="C00000"/>
                </a:solidFill>
                <a:latin typeface="Avenir Book" panose="02000503020000020003" pitchFamily="2" charset="0"/>
              </a:rPr>
              <a:t>Skolae</a:t>
            </a:r>
            <a:r>
              <a:rPr lang="es-ES" sz="2000" b="1" dirty="0">
                <a:solidFill>
                  <a:srgbClr val="C00000"/>
                </a:solidFill>
                <a:latin typeface="Avenir Book" panose="02000503020000020003" pitchFamily="2" charset="0"/>
              </a:rPr>
              <a:t>: el programa pionero en Navarra de coeducación que hace de contrapunto al veto parental</a:t>
            </a:r>
            <a:endParaRPr lang="es-ES" sz="2000" b="1" i="0" dirty="0">
              <a:solidFill>
                <a:srgbClr val="C00000"/>
              </a:solidFill>
              <a:effectLst/>
              <a:latin typeface="Avenir Book" panose="02000503020000020003" pitchFamily="2" charset="0"/>
            </a:endParaRPr>
          </a:p>
        </p:txBody>
      </p:sp>
      <p:sp>
        <p:nvSpPr>
          <p:cNvPr id="3" name="Rectángulo 2">
            <a:extLst>
              <a:ext uri="{FF2B5EF4-FFF2-40B4-BE49-F238E27FC236}">
                <a16:creationId xmlns:a16="http://schemas.microsoft.com/office/drawing/2014/main" id="{89103F84-032D-D24F-B163-664808A019AC}"/>
              </a:ext>
            </a:extLst>
          </p:cNvPr>
          <p:cNvSpPr/>
          <p:nvPr/>
        </p:nvSpPr>
        <p:spPr>
          <a:xfrm>
            <a:off x="616039" y="3499563"/>
            <a:ext cx="5913800" cy="1754326"/>
          </a:xfrm>
          <a:prstGeom prst="rect">
            <a:avLst/>
          </a:prstGeom>
        </p:spPr>
        <p:txBody>
          <a:bodyPr wrap="square">
            <a:spAutoFit/>
          </a:bodyPr>
          <a:lstStyle/>
          <a:p>
            <a:pPr algn="just"/>
            <a:r>
              <a:rPr lang="es-ES" dirty="0">
                <a:solidFill>
                  <a:srgbClr val="000000"/>
                </a:solidFill>
                <a:latin typeface="Avenir Book" panose="02000503020000020003" pitchFamily="2" charset="0"/>
              </a:rPr>
              <a:t>Navarra ha sido pionera en coeducación, en educar en igualdad, al implantar el curso 2017-2018 como prueba el programa </a:t>
            </a:r>
            <a:r>
              <a:rPr lang="es-ES" dirty="0" err="1">
                <a:solidFill>
                  <a:srgbClr val="000000"/>
                </a:solidFill>
                <a:latin typeface="Avenir Book" panose="02000503020000020003" pitchFamily="2" charset="0"/>
              </a:rPr>
              <a:t>Skolae</a:t>
            </a:r>
            <a:r>
              <a:rPr lang="es-ES" dirty="0">
                <a:solidFill>
                  <a:srgbClr val="000000"/>
                </a:solidFill>
                <a:latin typeface="Avenir Book" panose="02000503020000020003" pitchFamily="2" charset="0"/>
              </a:rPr>
              <a:t> en 16 centros escolares de titularidad pública de todos los niveles, desde escuelas infantiles hasta Formación Profesional. </a:t>
            </a:r>
          </a:p>
          <a:p>
            <a:pPr algn="just"/>
            <a:endParaRPr lang="es-ES" dirty="0">
              <a:solidFill>
                <a:srgbClr val="000000"/>
              </a:solidFill>
              <a:latin typeface="Avenir Book" panose="02000503020000020003" pitchFamily="2" charset="0"/>
            </a:endParaRPr>
          </a:p>
        </p:txBody>
      </p:sp>
      <p:sp>
        <p:nvSpPr>
          <p:cNvPr id="4" name="Rectángulo 3">
            <a:extLst>
              <a:ext uri="{FF2B5EF4-FFF2-40B4-BE49-F238E27FC236}">
                <a16:creationId xmlns:a16="http://schemas.microsoft.com/office/drawing/2014/main" id="{80C4D37C-2C3D-BA49-9D65-0BCC16A2C9A4}"/>
              </a:ext>
            </a:extLst>
          </p:cNvPr>
          <p:cNvSpPr/>
          <p:nvPr/>
        </p:nvSpPr>
        <p:spPr>
          <a:xfrm>
            <a:off x="616039" y="2009919"/>
            <a:ext cx="5772404" cy="1200329"/>
          </a:xfrm>
          <a:prstGeom prst="rect">
            <a:avLst/>
          </a:prstGeom>
        </p:spPr>
        <p:txBody>
          <a:bodyPr wrap="square">
            <a:spAutoFit/>
          </a:bodyPr>
          <a:lstStyle/>
          <a:p>
            <a:pPr algn="just"/>
            <a:r>
              <a:rPr lang="es-ES" dirty="0">
                <a:solidFill>
                  <a:srgbClr val="090909"/>
                </a:solidFill>
                <a:latin typeface="Avenir Book" panose="02000503020000020003" pitchFamily="2" charset="0"/>
              </a:rPr>
              <a:t>El programa de coeducación </a:t>
            </a:r>
            <a:r>
              <a:rPr lang="es-ES" dirty="0" err="1">
                <a:solidFill>
                  <a:srgbClr val="090909"/>
                </a:solidFill>
                <a:latin typeface="Avenir Book" panose="02000503020000020003" pitchFamily="2" charset="0"/>
              </a:rPr>
              <a:t>Skolae</a:t>
            </a:r>
            <a:r>
              <a:rPr lang="es-ES" dirty="0">
                <a:solidFill>
                  <a:srgbClr val="090909"/>
                </a:solidFill>
                <a:latin typeface="Avenir Book" panose="02000503020000020003" pitchFamily="2" charset="0"/>
              </a:rPr>
              <a:t> que </a:t>
            </a:r>
            <a:r>
              <a:rPr lang="es-ES" b="1" dirty="0">
                <a:solidFill>
                  <a:srgbClr val="C00000"/>
                </a:solidFill>
                <a:latin typeface="Avenir Book" panose="02000503020000020003" pitchFamily="2" charset="0"/>
              </a:rPr>
              <a:t>enseña a los niños/as "a vivir en igualdad</a:t>
            </a:r>
            <a:r>
              <a:rPr lang="es-ES" dirty="0">
                <a:solidFill>
                  <a:srgbClr val="090909"/>
                </a:solidFill>
                <a:latin typeface="Avenir Book" panose="02000503020000020003" pitchFamily="2" charset="0"/>
              </a:rPr>
              <a:t>" ha sido atacado por la derecha en defensa del veto parental alegando que "adoctrina a los niños en la ideología de género"</a:t>
            </a:r>
            <a:endParaRPr lang="es-ES" b="0" i="0" dirty="0">
              <a:solidFill>
                <a:srgbClr val="090909"/>
              </a:solidFill>
              <a:effectLst/>
              <a:latin typeface="Avenir Book" panose="02000503020000020003" pitchFamily="2" charset="0"/>
            </a:endParaRPr>
          </a:p>
        </p:txBody>
      </p:sp>
      <p:sp>
        <p:nvSpPr>
          <p:cNvPr id="5" name="CuadroTexto 4">
            <a:extLst>
              <a:ext uri="{FF2B5EF4-FFF2-40B4-BE49-F238E27FC236}">
                <a16:creationId xmlns:a16="http://schemas.microsoft.com/office/drawing/2014/main" id="{440A3EB4-E3A3-634C-A1C7-5E0DBD05B8F4}"/>
              </a:ext>
            </a:extLst>
          </p:cNvPr>
          <p:cNvSpPr txBox="1"/>
          <p:nvPr/>
        </p:nvSpPr>
        <p:spPr>
          <a:xfrm>
            <a:off x="550096" y="5610905"/>
            <a:ext cx="11091807" cy="369332"/>
          </a:xfrm>
          <a:prstGeom prst="rect">
            <a:avLst/>
          </a:prstGeom>
          <a:noFill/>
        </p:spPr>
        <p:txBody>
          <a:bodyPr wrap="square" rtlCol="0">
            <a:spAutoFit/>
          </a:bodyPr>
          <a:lstStyle/>
          <a:p>
            <a:r>
              <a:rPr lang="es-ES_tradnl" dirty="0"/>
              <a:t>https</a:t>
            </a:r>
            <a:r>
              <a:rPr lang="es-ES_tradnl" dirty="0">
                <a:solidFill>
                  <a:srgbClr val="0070C0"/>
                </a:solidFill>
                <a:hlinkClick r:id="rId2">
                  <a:extLst>
                    <a:ext uri="{A12FA001-AC4F-418D-AE19-62706E023703}">
                      <ahyp:hlinkClr xmlns:ahyp="http://schemas.microsoft.com/office/drawing/2018/hyperlinkcolor" val="tx"/>
                    </a:ext>
                  </a:extLst>
                </a:hlinkClick>
              </a:rPr>
              <a:t>://www.eldiario.es/navarra/skolae-coeducacion-igualdad-veto-parental_1_1062512.html</a:t>
            </a:r>
            <a:endParaRPr lang="es-ES_tradnl" dirty="0">
              <a:solidFill>
                <a:srgbClr val="0070C0"/>
              </a:solidFill>
            </a:endParaRPr>
          </a:p>
        </p:txBody>
      </p:sp>
      <p:sp>
        <p:nvSpPr>
          <p:cNvPr id="6" name="Rectángulo 5">
            <a:extLst>
              <a:ext uri="{FF2B5EF4-FFF2-40B4-BE49-F238E27FC236}">
                <a16:creationId xmlns:a16="http://schemas.microsoft.com/office/drawing/2014/main" id="{1F74A1B6-9EDB-F94E-86E9-B1F04EB548F6}"/>
              </a:ext>
            </a:extLst>
          </p:cNvPr>
          <p:cNvSpPr/>
          <p:nvPr/>
        </p:nvSpPr>
        <p:spPr>
          <a:xfrm>
            <a:off x="727250" y="1351272"/>
            <a:ext cx="4543221" cy="369332"/>
          </a:xfrm>
          <a:prstGeom prst="rect">
            <a:avLst/>
          </a:prstGeom>
        </p:spPr>
        <p:txBody>
          <a:bodyPr wrap="square">
            <a:spAutoFit/>
          </a:bodyPr>
          <a:lstStyle/>
          <a:p>
            <a:r>
              <a:rPr lang="es-ES" b="1" dirty="0">
                <a:solidFill>
                  <a:srgbClr val="D13D6E"/>
                </a:solidFill>
                <a:latin typeface="Encode Sans"/>
                <a:hlinkClick r:id="rId3">
                  <a:extLst>
                    <a:ext uri="{A12FA001-AC4F-418D-AE19-62706E023703}">
                      <ahyp:hlinkClr xmlns:ahyp="http://schemas.microsoft.com/office/drawing/2018/hyperlinkcolor" val="tx"/>
                    </a:ext>
                  </a:extLst>
                </a:hlinkClick>
              </a:rPr>
              <a:t>El </a:t>
            </a:r>
            <a:r>
              <a:rPr lang="es-ES" b="1" dirty="0">
                <a:solidFill>
                  <a:srgbClr val="C00000"/>
                </a:solidFill>
                <a:latin typeface="Encode Sans"/>
                <a:hlinkClick r:id="rId3">
                  <a:extLst>
                    <a:ext uri="{A12FA001-AC4F-418D-AE19-62706E023703}">
                      <ahyp:hlinkClr xmlns:ahyp="http://schemas.microsoft.com/office/drawing/2018/hyperlinkcolor" val="tx"/>
                    </a:ext>
                  </a:extLst>
                </a:hlinkClick>
              </a:rPr>
              <a:t>programa ha sido premiado por la UNESCO</a:t>
            </a:r>
            <a:endParaRPr lang="es-ES" b="0" i="0" dirty="0">
              <a:solidFill>
                <a:srgbClr val="C00000"/>
              </a:solidFill>
              <a:effectLst/>
              <a:latin typeface="Encode Sans"/>
            </a:endParaRPr>
          </a:p>
        </p:txBody>
      </p:sp>
      <p:pic>
        <p:nvPicPr>
          <p:cNvPr id="9218" name="Picture 2" descr="Responsive Image">
            <a:extLst>
              <a:ext uri="{FF2B5EF4-FFF2-40B4-BE49-F238E27FC236}">
                <a16:creationId xmlns:a16="http://schemas.microsoft.com/office/drawing/2014/main" id="{DFC2CC5F-818E-92EF-8891-DD8803D8C0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6788" y="1067684"/>
            <a:ext cx="4543221" cy="4543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968685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54F3A9B5-CFA8-2545-BB35-36151F2DC90C}"/>
              </a:ext>
            </a:extLst>
          </p:cNvPr>
          <p:cNvSpPr txBox="1"/>
          <p:nvPr/>
        </p:nvSpPr>
        <p:spPr>
          <a:xfrm>
            <a:off x="666427" y="5775330"/>
            <a:ext cx="11078684" cy="646331"/>
          </a:xfrm>
          <a:prstGeom prst="rect">
            <a:avLst/>
          </a:prstGeom>
          <a:noFill/>
        </p:spPr>
        <p:txBody>
          <a:bodyPr wrap="square" rtlCol="0">
            <a:spAutoFit/>
          </a:bodyPr>
          <a:lstStyle/>
          <a:p>
            <a:r>
              <a:rPr lang="es-ES" dirty="0"/>
              <a:t>Fuente: </a:t>
            </a:r>
            <a:r>
              <a:rPr lang="es-ES" dirty="0">
                <a:hlinkClick r:id="rId2"/>
              </a:rPr>
              <a:t>https://</a:t>
            </a:r>
            <a:r>
              <a:rPr lang="es-ES" dirty="0" err="1">
                <a:hlinkClick r:id="rId2"/>
              </a:rPr>
              <a:t>www.eldiario.es</a:t>
            </a:r>
            <a:r>
              <a:rPr lang="es-ES" dirty="0">
                <a:hlinkClick r:id="rId2"/>
              </a:rPr>
              <a:t>/</a:t>
            </a:r>
            <a:r>
              <a:rPr lang="es-ES" dirty="0" err="1">
                <a:hlinkClick r:id="rId2"/>
              </a:rPr>
              <a:t>comunitat</a:t>
            </a:r>
            <a:r>
              <a:rPr lang="es-ES" dirty="0">
                <a:hlinkClick r:id="rId2"/>
              </a:rPr>
              <a:t>-valenciana/jueza-obliga-ayuntamiento-castellon-retirar-institutos-libros-homofobia-recurso-abogados-cristianos_1_8399962.html </a:t>
            </a:r>
            <a:endParaRPr lang="es-ES" dirty="0"/>
          </a:p>
        </p:txBody>
      </p:sp>
      <p:pic>
        <p:nvPicPr>
          <p:cNvPr id="10" name="Imagen 9" descr="Interfaz de usuario gráfica, Texto, Aplicación&#10;&#10;Descripción generada automáticamente">
            <a:extLst>
              <a:ext uri="{FF2B5EF4-FFF2-40B4-BE49-F238E27FC236}">
                <a16:creationId xmlns:a16="http://schemas.microsoft.com/office/drawing/2014/main" id="{749589FE-46C8-8345-A5C2-1D4E21F5BDA0}"/>
              </a:ext>
            </a:extLst>
          </p:cNvPr>
          <p:cNvPicPr>
            <a:picLocks noChangeAspect="1"/>
          </p:cNvPicPr>
          <p:nvPr/>
        </p:nvPicPr>
        <p:blipFill rotWithShape="1">
          <a:blip r:embed="rId3"/>
          <a:srcRect l="13455" t="11875" r="13368"/>
          <a:stretch/>
        </p:blipFill>
        <p:spPr>
          <a:xfrm>
            <a:off x="827903" y="759504"/>
            <a:ext cx="5911100" cy="4864823"/>
          </a:xfrm>
          <a:prstGeom prst="rect">
            <a:avLst/>
          </a:prstGeom>
        </p:spPr>
      </p:pic>
      <p:sp>
        <p:nvSpPr>
          <p:cNvPr id="11" name="CuadroTexto 10">
            <a:extLst>
              <a:ext uri="{FF2B5EF4-FFF2-40B4-BE49-F238E27FC236}">
                <a16:creationId xmlns:a16="http://schemas.microsoft.com/office/drawing/2014/main" id="{E03C29B2-08EB-4D4B-95C2-5DB8CC4449CA}"/>
              </a:ext>
            </a:extLst>
          </p:cNvPr>
          <p:cNvSpPr txBox="1"/>
          <p:nvPr/>
        </p:nvSpPr>
        <p:spPr>
          <a:xfrm>
            <a:off x="6951608" y="929757"/>
            <a:ext cx="4688458" cy="4524315"/>
          </a:xfrm>
          <a:prstGeom prst="rect">
            <a:avLst/>
          </a:prstGeom>
          <a:noFill/>
        </p:spPr>
        <p:txBody>
          <a:bodyPr wrap="square" rtlCol="0">
            <a:spAutoFit/>
          </a:bodyPr>
          <a:lstStyle/>
          <a:p>
            <a:pPr algn="just"/>
            <a:r>
              <a:rPr lang="es-ES" dirty="0"/>
              <a:t>Una jueza ha obligado al Ayuntamiento de Castellón a retirar lotes de libros sobre homofobia y temáticas LGTBI tras un recurso de la organización ultraconservadora 'Abogados cristianos’. </a:t>
            </a:r>
          </a:p>
          <a:p>
            <a:pPr algn="just"/>
            <a:endParaRPr lang="es-ES" dirty="0"/>
          </a:p>
          <a:p>
            <a:pPr algn="just"/>
            <a:r>
              <a:rPr lang="es-ES" dirty="0"/>
              <a:t>El grupo de abogados </a:t>
            </a:r>
            <a:r>
              <a:rPr lang="es-ES" dirty="0" err="1"/>
              <a:t>cristinaos</a:t>
            </a:r>
            <a:r>
              <a:rPr lang="es-ES" dirty="0"/>
              <a:t> critica el "reparto de unos libros de ideología de género en los institutos públicos de la ciudad". La organización ultraconservadora denuncia que "alguno de esos libros, no sólo incluye contenido sexualmente explícito, sino que recurre al constante escarnio de las religiones". "No sólo a la católica, también al Islam, el judaísmo y la religión evangélica", agrega.</a:t>
            </a:r>
          </a:p>
        </p:txBody>
      </p:sp>
    </p:spTree>
    <p:extLst>
      <p:ext uri="{BB962C8B-B14F-4D97-AF65-F5344CB8AC3E}">
        <p14:creationId xmlns:p14="http://schemas.microsoft.com/office/powerpoint/2010/main" val="35120119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Libros LGTBI Castellón | El juzgado suspende la retirada de los libros de  temática LGTBI en 11 institutos de Castellón | Las Provincias">
            <a:extLst>
              <a:ext uri="{FF2B5EF4-FFF2-40B4-BE49-F238E27FC236}">
                <a16:creationId xmlns:a16="http://schemas.microsoft.com/office/drawing/2014/main" id="{8291A5AC-16BB-F546-81E8-31B1F3352CF9}"/>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t="8925"/>
          <a:stretch/>
        </p:blipFill>
        <p:spPr bwMode="auto">
          <a:xfrm>
            <a:off x="20" y="10"/>
            <a:ext cx="12191980" cy="6856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0470579"/>
      </p:ext>
    </p:extLst>
  </p:cSld>
  <p:clrMapOvr>
    <a:masterClrMapping/>
  </p:clrMapOvr>
  <p:transition spd="slow">
    <p:comb/>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C0E57D44-1C18-3246-99F5-CC39E47B65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0253" y="1092678"/>
            <a:ext cx="4736044" cy="538980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El Congreso aprueba la nueva ley educativa con una ajustada mayoría">
            <a:extLst>
              <a:ext uri="{FF2B5EF4-FFF2-40B4-BE49-F238E27FC236}">
                <a16:creationId xmlns:a16="http://schemas.microsoft.com/office/drawing/2014/main" id="{96BED07B-FD01-EE43-A3DF-C87A335562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4528" y="1081825"/>
            <a:ext cx="3033909" cy="5681170"/>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a:extLst>
              <a:ext uri="{FF2B5EF4-FFF2-40B4-BE49-F238E27FC236}">
                <a16:creationId xmlns:a16="http://schemas.microsoft.com/office/drawing/2014/main" id="{36B20657-D6D5-1944-A069-910CD26C55CA}"/>
              </a:ext>
            </a:extLst>
          </p:cNvPr>
          <p:cNvSpPr/>
          <p:nvPr/>
        </p:nvSpPr>
        <p:spPr>
          <a:xfrm>
            <a:off x="394951" y="375514"/>
            <a:ext cx="11402098" cy="707886"/>
          </a:xfrm>
          <a:prstGeom prst="rect">
            <a:avLst/>
          </a:prstGeom>
        </p:spPr>
        <p:txBody>
          <a:bodyPr wrap="square">
            <a:spAutoFit/>
          </a:bodyPr>
          <a:lstStyle/>
          <a:p>
            <a:pPr algn="ctr"/>
            <a:r>
              <a:rPr lang="es-ES" sz="2000" b="1" dirty="0">
                <a:latin typeface="Avenir Book" panose="02000503020000020003" pitchFamily="2" charset="0"/>
              </a:rPr>
              <a:t>Ley Orgánica 3/2020 por la que se modifica la Ley Orgánica 2/2006 de 3 de mayo, de educación (LOMLOE)</a:t>
            </a:r>
            <a:endParaRPr lang="es-ES_tradnl" sz="2000" b="1" dirty="0"/>
          </a:p>
        </p:txBody>
      </p:sp>
    </p:spTree>
    <p:extLst>
      <p:ext uri="{BB962C8B-B14F-4D97-AF65-F5344CB8AC3E}">
        <p14:creationId xmlns:p14="http://schemas.microsoft.com/office/powerpoint/2010/main" val="233438848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OMLOE: Aspectos relevantes sobre la nueva normativa educativa | AFOE">
            <a:extLst>
              <a:ext uri="{FF2B5EF4-FFF2-40B4-BE49-F238E27FC236}">
                <a16:creationId xmlns:a16="http://schemas.microsoft.com/office/drawing/2014/main" id="{E331103B-3C7D-AB4D-A7F9-5C20C0CBFB7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29872" y="2059788"/>
            <a:ext cx="5203022" cy="356075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Diagrama 1">
            <a:extLst>
              <a:ext uri="{FF2B5EF4-FFF2-40B4-BE49-F238E27FC236}">
                <a16:creationId xmlns:a16="http://schemas.microsoft.com/office/drawing/2014/main" id="{B01BE4FB-E827-220C-0D96-71FD6155D195}"/>
              </a:ext>
            </a:extLst>
          </p:cNvPr>
          <p:cNvGraphicFramePr/>
          <p:nvPr>
            <p:extLst>
              <p:ext uri="{D42A27DB-BD31-4B8C-83A1-F6EECF244321}">
                <p14:modId xmlns:p14="http://schemas.microsoft.com/office/powerpoint/2010/main" val="1985714300"/>
              </p:ext>
            </p:extLst>
          </p:nvPr>
        </p:nvGraphicFramePr>
        <p:xfrm>
          <a:off x="5847219" y="1270233"/>
          <a:ext cx="5846735" cy="51398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uadroTexto 4">
            <a:extLst>
              <a:ext uri="{FF2B5EF4-FFF2-40B4-BE49-F238E27FC236}">
                <a16:creationId xmlns:a16="http://schemas.microsoft.com/office/drawing/2014/main" id="{1E1692F2-A0BA-071F-B950-3AB4728AC0FB}"/>
              </a:ext>
            </a:extLst>
          </p:cNvPr>
          <p:cNvSpPr txBox="1"/>
          <p:nvPr/>
        </p:nvSpPr>
        <p:spPr>
          <a:xfrm>
            <a:off x="233039" y="447898"/>
            <a:ext cx="10455555" cy="646331"/>
          </a:xfrm>
          <a:prstGeom prst="rect">
            <a:avLst/>
          </a:prstGeom>
          <a:noFill/>
        </p:spPr>
        <p:txBody>
          <a:bodyPr wrap="square">
            <a:spAutoFit/>
          </a:bodyPr>
          <a:lstStyle/>
          <a:p>
            <a:pPr algn="ctr"/>
            <a:r>
              <a:rPr lang="es-ES" sz="1800" b="1">
                <a:effectLst/>
                <a:latin typeface="Book Antiqua" panose="02040602050305030304" pitchFamily="18" charset="0"/>
                <a:ea typeface="Book Antiqua" panose="02040602050305030304" pitchFamily="18" charset="0"/>
                <a:cs typeface="Times New Roman" panose="02020603050405020304" pitchFamily="18" charset="0"/>
              </a:rPr>
              <a:t>Ley Orgánica 3/2020, de 29 de diciembre, por la que se modifica la Ley Orgánica 2/2006, de 3 de mayo, de Educación</a:t>
            </a:r>
            <a:endParaRPr lang="es-ES" sz="1800" dirty="0">
              <a:effectLst/>
              <a:latin typeface="Book Antiqua" panose="02040602050305030304" pitchFamily="18" charset="0"/>
              <a:ea typeface="Book Antiqua" panose="02040602050305030304" pitchFamily="18" charset="0"/>
              <a:cs typeface="Times New Roman" panose="02020603050405020304" pitchFamily="18" charset="0"/>
            </a:endParaRPr>
          </a:p>
        </p:txBody>
      </p:sp>
    </p:spTree>
    <p:extLst>
      <p:ext uri="{BB962C8B-B14F-4D97-AF65-F5344CB8AC3E}">
        <p14:creationId xmlns:p14="http://schemas.microsoft.com/office/powerpoint/2010/main" val="70398288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D6FBB9D-1CAA-4D05-AB33-BABDFE17B8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04727B71-B4B6-4823-80A1-68C40B475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9A6DB05-9FB5-4B07-8675-74C23D4F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Rectangle 14">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ángulo 1">
            <a:extLst>
              <a:ext uri="{FF2B5EF4-FFF2-40B4-BE49-F238E27FC236}">
                <a16:creationId xmlns:a16="http://schemas.microsoft.com/office/drawing/2014/main" id="{65CE6090-3686-74DA-164C-ECA5FDBB16DF}"/>
              </a:ext>
            </a:extLst>
          </p:cNvPr>
          <p:cNvSpPr/>
          <p:nvPr/>
        </p:nvSpPr>
        <p:spPr>
          <a:xfrm>
            <a:off x="411480" y="987552"/>
            <a:ext cx="4485861" cy="1088136"/>
          </a:xfrm>
          <a:prstGeom prst="rect">
            <a:avLst/>
          </a:prstGeom>
        </p:spPr>
        <p:txBody>
          <a:bodyPr vert="horz" lIns="91440" tIns="45720" rIns="91440" bIns="45720" rtlCol="0" anchor="b">
            <a:normAutofit/>
          </a:bodyPr>
          <a:lstStyle/>
          <a:p>
            <a:pPr algn="just">
              <a:lnSpc>
                <a:spcPct val="90000"/>
              </a:lnSpc>
              <a:spcBef>
                <a:spcPct val="0"/>
              </a:spcBef>
              <a:spcAft>
                <a:spcPts val="600"/>
              </a:spcAft>
            </a:pPr>
            <a:r>
              <a:rPr lang="en-US" sz="2400" b="1" dirty="0">
                <a:latin typeface="+mj-lt"/>
                <a:ea typeface="+mj-ea"/>
                <a:cs typeface="+mj-cs"/>
              </a:rPr>
              <a:t>Breve </a:t>
            </a:r>
            <a:r>
              <a:rPr lang="en-US" sz="2400" b="1" dirty="0" err="1">
                <a:latin typeface="+mj-lt"/>
                <a:ea typeface="+mj-ea"/>
                <a:cs typeface="+mj-cs"/>
              </a:rPr>
              <a:t>recorrido</a:t>
            </a:r>
            <a:r>
              <a:rPr lang="en-US" sz="2400" b="1" dirty="0">
                <a:latin typeface="+mj-lt"/>
                <a:ea typeface="+mj-ea"/>
                <a:cs typeface="+mj-cs"/>
              </a:rPr>
              <a:t> </a:t>
            </a:r>
            <a:r>
              <a:rPr lang="en-US" sz="2400" b="1" dirty="0" err="1">
                <a:latin typeface="+mj-lt"/>
                <a:ea typeface="+mj-ea"/>
                <a:cs typeface="+mj-cs"/>
              </a:rPr>
              <a:t>histórico</a:t>
            </a:r>
            <a:r>
              <a:rPr lang="en-US" sz="2400" b="1" dirty="0">
                <a:latin typeface="+mj-lt"/>
                <a:ea typeface="+mj-ea"/>
                <a:cs typeface="+mj-cs"/>
              </a:rPr>
              <a:t> </a:t>
            </a:r>
            <a:r>
              <a:rPr lang="en-US" sz="2400" b="1" dirty="0" err="1">
                <a:latin typeface="+mj-lt"/>
                <a:ea typeface="+mj-ea"/>
                <a:cs typeface="+mj-cs"/>
              </a:rPr>
              <a:t>desde</a:t>
            </a:r>
            <a:r>
              <a:rPr lang="en-US" sz="2400" b="1" dirty="0">
                <a:latin typeface="+mj-lt"/>
                <a:ea typeface="+mj-ea"/>
                <a:cs typeface="+mj-cs"/>
              </a:rPr>
              <a:t> la LGE de 1970 hasta la LOMLOE de 2020</a:t>
            </a:r>
            <a:endParaRPr lang="en-US" sz="2400" b="1" dirty="0">
              <a:effectLst/>
              <a:latin typeface="+mj-lt"/>
              <a:ea typeface="+mj-ea"/>
              <a:cs typeface="+mj-cs"/>
            </a:endParaRPr>
          </a:p>
        </p:txBody>
      </p:sp>
      <p:sp>
        <p:nvSpPr>
          <p:cNvPr id="17" name="Rectangle 16">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ángulo 2">
            <a:extLst>
              <a:ext uri="{FF2B5EF4-FFF2-40B4-BE49-F238E27FC236}">
                <a16:creationId xmlns:a16="http://schemas.microsoft.com/office/drawing/2014/main" id="{BAF6D5A4-D93F-6F1A-B44A-D8C8FE57F3E2}"/>
              </a:ext>
            </a:extLst>
          </p:cNvPr>
          <p:cNvSpPr/>
          <p:nvPr/>
        </p:nvSpPr>
        <p:spPr>
          <a:xfrm>
            <a:off x="411479" y="2688336"/>
            <a:ext cx="4498848" cy="3584448"/>
          </a:xfrm>
          <a:prstGeom prst="rect">
            <a:avLst/>
          </a:prstGeom>
        </p:spPr>
        <p:txBody>
          <a:bodyPr vert="horz" lIns="91440" tIns="45720" rIns="91440" bIns="45720" rtlCol="0" anchor="t">
            <a:normAutofit/>
          </a:bodyPr>
          <a:lstStyle/>
          <a:p>
            <a:pPr algn="just">
              <a:lnSpc>
                <a:spcPct val="110000"/>
              </a:lnSpc>
              <a:spcAft>
                <a:spcPts val="600"/>
              </a:spcAft>
              <a:buClr>
                <a:schemeClr val="accent1"/>
              </a:buClr>
            </a:pPr>
            <a:r>
              <a:rPr lang="en-US" sz="2000" dirty="0"/>
              <a:t>Para </a:t>
            </a:r>
            <a:r>
              <a:rPr lang="en-US" sz="2000" dirty="0" err="1"/>
              <a:t>abordar</a:t>
            </a:r>
            <a:r>
              <a:rPr lang="en-US" sz="2000" dirty="0"/>
              <a:t> la </a:t>
            </a:r>
            <a:r>
              <a:rPr lang="en-US" sz="2000" dirty="0" err="1"/>
              <a:t>revisión</a:t>
            </a:r>
            <a:r>
              <a:rPr lang="en-US" sz="2000" dirty="0"/>
              <a:t> </a:t>
            </a:r>
            <a:r>
              <a:rPr lang="en-US" sz="2000" dirty="0" err="1"/>
              <a:t>teórica</a:t>
            </a:r>
            <a:r>
              <a:rPr lang="en-US" sz="2000" dirty="0"/>
              <a:t> </a:t>
            </a:r>
            <a:r>
              <a:rPr lang="en-US" sz="2000" dirty="0" err="1"/>
              <a:t>en</a:t>
            </a:r>
            <a:r>
              <a:rPr lang="en-US" sz="2000" dirty="0"/>
              <a:t> la </a:t>
            </a:r>
            <a:r>
              <a:rPr lang="en-US" sz="2000" dirty="0" err="1"/>
              <a:t>legislación</a:t>
            </a:r>
            <a:r>
              <a:rPr lang="en-US" sz="2000" dirty="0"/>
              <a:t> </a:t>
            </a:r>
            <a:r>
              <a:rPr lang="en-US" sz="2000" dirty="0" err="1"/>
              <a:t>educativa</a:t>
            </a:r>
            <a:r>
              <a:rPr lang="en-US" sz="2000" dirty="0"/>
              <a:t> </a:t>
            </a:r>
            <a:r>
              <a:rPr lang="en-US" sz="2000" b="1" dirty="0"/>
              <a:t>–</a:t>
            </a:r>
            <a:r>
              <a:rPr lang="en-US" sz="2000" b="1" dirty="0" err="1"/>
              <a:t>ámbito</a:t>
            </a:r>
            <a:r>
              <a:rPr lang="en-US" sz="2000" b="1" dirty="0"/>
              <a:t> </a:t>
            </a:r>
            <a:r>
              <a:rPr lang="en-US" sz="2000" b="1" dirty="0" err="1"/>
              <a:t>español</a:t>
            </a:r>
            <a:r>
              <a:rPr lang="en-US" sz="2000" b="1" dirty="0"/>
              <a:t>– </a:t>
            </a:r>
            <a:r>
              <a:rPr lang="en-US" sz="2000" dirty="0"/>
              <a:t>me </a:t>
            </a:r>
            <a:r>
              <a:rPr lang="en-US" sz="2000" dirty="0" err="1"/>
              <a:t>propongo</a:t>
            </a:r>
            <a:r>
              <a:rPr lang="en-US" sz="2000" dirty="0"/>
              <a:t> </a:t>
            </a:r>
            <a:r>
              <a:rPr lang="en-US" sz="2000" dirty="0" err="1"/>
              <a:t>realizar</a:t>
            </a:r>
            <a:r>
              <a:rPr lang="en-US" sz="2000" dirty="0"/>
              <a:t> un </a:t>
            </a:r>
            <a:r>
              <a:rPr lang="en-US" sz="2000" dirty="0" err="1"/>
              <a:t>recorrido</a:t>
            </a:r>
            <a:r>
              <a:rPr lang="en-US" sz="2000" dirty="0"/>
              <a:t> </a:t>
            </a:r>
            <a:r>
              <a:rPr lang="en-US" sz="2000" dirty="0" err="1"/>
              <a:t>histórico</a:t>
            </a:r>
            <a:r>
              <a:rPr lang="en-US" sz="2000" dirty="0"/>
              <a:t> </a:t>
            </a:r>
            <a:r>
              <a:rPr lang="en-US" sz="2000" dirty="0" err="1"/>
              <a:t>por</a:t>
            </a:r>
            <a:r>
              <a:rPr lang="en-US" sz="2000" dirty="0"/>
              <a:t> las </a:t>
            </a:r>
            <a:r>
              <a:rPr lang="en-US" sz="2000" dirty="0" err="1"/>
              <a:t>leyes</a:t>
            </a:r>
            <a:r>
              <a:rPr lang="en-US" sz="2000" dirty="0"/>
              <a:t> de </a:t>
            </a:r>
            <a:r>
              <a:rPr lang="en-US" sz="2000" dirty="0" err="1"/>
              <a:t>educación</a:t>
            </a:r>
            <a:r>
              <a:rPr lang="en-US" sz="2000" dirty="0"/>
              <a:t> que </a:t>
            </a:r>
            <a:r>
              <a:rPr lang="en-US" sz="2000" dirty="0" err="1"/>
              <a:t>han</a:t>
            </a:r>
            <a:r>
              <a:rPr lang="en-US" sz="2000" dirty="0"/>
              <a:t> </a:t>
            </a:r>
            <a:r>
              <a:rPr lang="en-US" sz="2000" dirty="0" err="1"/>
              <a:t>tenido</a:t>
            </a:r>
            <a:r>
              <a:rPr lang="en-US" sz="2000" dirty="0"/>
              <a:t> </a:t>
            </a:r>
            <a:r>
              <a:rPr lang="en-US" sz="2000" dirty="0" err="1"/>
              <a:t>lugar</a:t>
            </a:r>
            <a:r>
              <a:rPr lang="en-US" sz="2000" dirty="0"/>
              <a:t> </a:t>
            </a:r>
            <a:r>
              <a:rPr lang="en-US" sz="2000" dirty="0" err="1"/>
              <a:t>en</a:t>
            </a:r>
            <a:r>
              <a:rPr lang="en-US" sz="2000" dirty="0"/>
              <a:t> </a:t>
            </a:r>
            <a:r>
              <a:rPr lang="en-US" sz="2000" dirty="0" err="1"/>
              <a:t>nuestro</a:t>
            </a:r>
            <a:r>
              <a:rPr lang="en-US" sz="2000" dirty="0"/>
              <a:t> </a:t>
            </a:r>
            <a:r>
              <a:rPr lang="en-US" sz="2000" dirty="0" err="1"/>
              <a:t>país</a:t>
            </a:r>
            <a:r>
              <a:rPr lang="en-US" sz="2000" dirty="0"/>
              <a:t> </a:t>
            </a:r>
            <a:r>
              <a:rPr lang="en-US" sz="2000" b="1" dirty="0" err="1"/>
              <a:t>poniendo</a:t>
            </a:r>
            <a:r>
              <a:rPr lang="en-US" sz="2000" b="1" dirty="0"/>
              <a:t> la </a:t>
            </a:r>
            <a:r>
              <a:rPr lang="en-US" sz="2000" b="1" dirty="0" err="1"/>
              <a:t>mirada</a:t>
            </a:r>
            <a:r>
              <a:rPr lang="en-US" sz="2000" b="1" dirty="0"/>
              <a:t> </a:t>
            </a:r>
            <a:r>
              <a:rPr lang="en-US" sz="2000" b="1" dirty="0" err="1"/>
              <a:t>en</a:t>
            </a:r>
            <a:r>
              <a:rPr lang="en-US" sz="2000" b="1" dirty="0"/>
              <a:t> </a:t>
            </a:r>
            <a:r>
              <a:rPr lang="en-US" sz="2000" b="1" dirty="0" err="1"/>
              <a:t>el</a:t>
            </a:r>
            <a:r>
              <a:rPr lang="en-US" sz="2000" b="1" dirty="0"/>
              <a:t> </a:t>
            </a:r>
            <a:r>
              <a:rPr lang="en-US" sz="2000" b="1" dirty="0" err="1"/>
              <a:t>tratamiento</a:t>
            </a:r>
            <a:r>
              <a:rPr lang="en-US" sz="2000" b="1" dirty="0"/>
              <a:t> de la </a:t>
            </a:r>
            <a:r>
              <a:rPr lang="en-US" sz="2000" b="1" dirty="0" err="1"/>
              <a:t>atención</a:t>
            </a:r>
            <a:r>
              <a:rPr lang="en-US" sz="2000" b="1" dirty="0"/>
              <a:t> a la </a:t>
            </a:r>
            <a:r>
              <a:rPr lang="en-US" sz="2000" b="1" dirty="0" err="1"/>
              <a:t>diversidad</a:t>
            </a:r>
            <a:r>
              <a:rPr lang="en-US" sz="2000" b="1" dirty="0"/>
              <a:t> cultural</a:t>
            </a:r>
            <a:r>
              <a:rPr lang="en-US" sz="2000" dirty="0"/>
              <a:t> del </a:t>
            </a:r>
            <a:r>
              <a:rPr lang="en-US" sz="2000" dirty="0" err="1"/>
              <a:t>alumnado</a:t>
            </a:r>
            <a:r>
              <a:rPr lang="en-US" sz="2000" dirty="0"/>
              <a:t>, </a:t>
            </a:r>
            <a:r>
              <a:rPr lang="en-US" sz="2000" dirty="0" err="1"/>
              <a:t>mencionando</a:t>
            </a:r>
            <a:r>
              <a:rPr lang="en-US" sz="2000" dirty="0"/>
              <a:t>, también, </a:t>
            </a:r>
            <a:r>
              <a:rPr lang="en-US" sz="2000" dirty="0" err="1"/>
              <a:t>otros</a:t>
            </a:r>
            <a:r>
              <a:rPr lang="en-US" sz="2000" dirty="0"/>
              <a:t> </a:t>
            </a:r>
            <a:r>
              <a:rPr lang="en-US" sz="2000" dirty="0" err="1"/>
              <a:t>aspectos</a:t>
            </a:r>
            <a:r>
              <a:rPr lang="en-US" sz="2000" dirty="0"/>
              <a:t> </a:t>
            </a:r>
            <a:r>
              <a:rPr lang="en-US" sz="2000" dirty="0" err="1"/>
              <a:t>ideológicos</a:t>
            </a:r>
            <a:r>
              <a:rPr lang="en-US" sz="2000" dirty="0"/>
              <a:t> de las </a:t>
            </a:r>
            <a:r>
              <a:rPr lang="en-US" sz="2000" dirty="0" err="1"/>
              <a:t>mismas</a:t>
            </a:r>
            <a:r>
              <a:rPr lang="en-US" sz="1700" dirty="0"/>
              <a:t>. </a:t>
            </a:r>
            <a:endParaRPr lang="en-US" sz="1700" dirty="0">
              <a:effectLst/>
            </a:endParaRPr>
          </a:p>
        </p:txBody>
      </p:sp>
      <p:pic>
        <p:nvPicPr>
          <p:cNvPr id="5" name="Picture 2" descr="Publicada oficialmente la nueva ley de Educación: LOMLOE | Noticia -">
            <a:extLst>
              <a:ext uri="{FF2B5EF4-FFF2-40B4-BE49-F238E27FC236}">
                <a16:creationId xmlns:a16="http://schemas.microsoft.com/office/drawing/2014/main" id="{D0E8F7DA-9C91-475A-B1BA-B77F99E2166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914841" y="662259"/>
            <a:ext cx="5885307" cy="5959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89721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Rectangle 13">
            <a:extLst>
              <a:ext uri="{FF2B5EF4-FFF2-40B4-BE49-F238E27FC236}">
                <a16:creationId xmlns:a16="http://schemas.microsoft.com/office/drawing/2014/main" id="{AFF8D2E5-2C4E-47B1-930B-6C82B7C31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01E4ADA-0EA9-4930-846E-3C11E8BED6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7618"/>
            <a:ext cx="128016" cy="6314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FB92FFCE-0C90-454E-AA25-D4EE9A6C3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380864"/>
            <a:ext cx="1050645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4" name="CuadroTexto 1">
            <a:extLst>
              <a:ext uri="{FF2B5EF4-FFF2-40B4-BE49-F238E27FC236}">
                <a16:creationId xmlns:a16="http://schemas.microsoft.com/office/drawing/2014/main" id="{39D76B1B-D9F6-7446-4BFA-9809B15A3C7B}"/>
              </a:ext>
            </a:extLst>
          </p:cNvPr>
          <p:cNvGraphicFramePr/>
          <p:nvPr>
            <p:extLst>
              <p:ext uri="{D42A27DB-BD31-4B8C-83A1-F6EECF244321}">
                <p14:modId xmlns:p14="http://schemas.microsoft.com/office/powerpoint/2010/main" val="2501460393"/>
              </p:ext>
            </p:extLst>
          </p:nvPr>
        </p:nvGraphicFramePr>
        <p:xfrm>
          <a:off x="838200" y="1650222"/>
          <a:ext cx="10506456" cy="45849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n 2">
            <a:extLst>
              <a:ext uri="{FF2B5EF4-FFF2-40B4-BE49-F238E27FC236}">
                <a16:creationId xmlns:a16="http://schemas.microsoft.com/office/drawing/2014/main" id="{2BF5F05C-C40C-1A35-CC32-194F96DA9DDB}"/>
              </a:ext>
            </a:extLst>
          </p:cNvPr>
          <p:cNvPicPr>
            <a:picLocks noChangeAspect="1"/>
          </p:cNvPicPr>
          <p:nvPr/>
        </p:nvPicPr>
        <p:blipFill>
          <a:blip r:embed="rId7"/>
          <a:stretch>
            <a:fillRect/>
          </a:stretch>
        </p:blipFill>
        <p:spPr>
          <a:xfrm>
            <a:off x="7826129" y="354339"/>
            <a:ext cx="4132699" cy="1019399"/>
          </a:xfrm>
          <a:prstGeom prst="rect">
            <a:avLst/>
          </a:prstGeom>
        </p:spPr>
      </p:pic>
    </p:spTree>
    <p:extLst>
      <p:ext uri="{BB962C8B-B14F-4D97-AF65-F5344CB8AC3E}">
        <p14:creationId xmlns:p14="http://schemas.microsoft.com/office/powerpoint/2010/main" val="321212579"/>
      </p:ext>
    </p:extLst>
  </p:cSld>
  <p:clrMapOvr>
    <a:masterClrMapping/>
  </p:clrMapOvr>
  <p:transition spd="slow">
    <p:wipe/>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11">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13">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5" name="Rectangle 15">
            <a:extLst>
              <a:ext uri="{FF2B5EF4-FFF2-40B4-BE49-F238E27FC236}">
                <a16:creationId xmlns:a16="http://schemas.microsoft.com/office/drawing/2014/main" id="{017517EF-BD4D-4055-BDB4-A322C5356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6" name="Rectangle 17">
            <a:extLst>
              <a:ext uri="{FF2B5EF4-FFF2-40B4-BE49-F238E27FC236}">
                <a16:creationId xmlns:a16="http://schemas.microsoft.com/office/drawing/2014/main" id="{0ADDB668-2CA4-4D2B-9C34-3487CA33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553" y="304802"/>
            <a:ext cx="11097349" cy="1573149"/>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uadroTexto 4">
            <a:extLst>
              <a:ext uri="{FF2B5EF4-FFF2-40B4-BE49-F238E27FC236}">
                <a16:creationId xmlns:a16="http://schemas.microsoft.com/office/drawing/2014/main" id="{F435C447-B1DA-A88F-42DF-FBC5FB070149}"/>
              </a:ext>
            </a:extLst>
          </p:cNvPr>
          <p:cNvSpPr txBox="1"/>
          <p:nvPr/>
        </p:nvSpPr>
        <p:spPr>
          <a:xfrm>
            <a:off x="901690" y="405575"/>
            <a:ext cx="6430414" cy="137160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1" i="0">
                <a:effectLst/>
                <a:latin typeface="+mj-lt"/>
                <a:ea typeface="+mj-ea"/>
                <a:cs typeface="+mj-cs"/>
              </a:rPr>
              <a:t>Competencias clave y capacidades básicas</a:t>
            </a:r>
          </a:p>
        </p:txBody>
      </p:sp>
      <p:sp>
        <p:nvSpPr>
          <p:cNvPr id="27" name="Rectangle 19">
            <a:extLst>
              <a:ext uri="{FF2B5EF4-FFF2-40B4-BE49-F238E27FC236}">
                <a16:creationId xmlns:a16="http://schemas.microsoft.com/office/drawing/2014/main" id="{2568BC19-F052-4108-93E1-6A3D1DEC0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4784" y="764424"/>
            <a:ext cx="128016" cy="6539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D5FD337D-4D6B-4C8B-B6F5-121097E098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130604" y="1071836"/>
            <a:ext cx="1021458"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Imagen 6">
            <a:extLst>
              <a:ext uri="{FF2B5EF4-FFF2-40B4-BE49-F238E27FC236}">
                <a16:creationId xmlns:a16="http://schemas.microsoft.com/office/drawing/2014/main" id="{5E4B9583-9AAD-DF61-253A-694C4446C7EE}"/>
              </a:ext>
            </a:extLst>
          </p:cNvPr>
          <p:cNvPicPr>
            <a:picLocks noChangeAspect="1"/>
          </p:cNvPicPr>
          <p:nvPr/>
        </p:nvPicPr>
        <p:blipFill>
          <a:blip r:embed="rId2"/>
          <a:stretch>
            <a:fillRect/>
          </a:stretch>
        </p:blipFill>
        <p:spPr>
          <a:xfrm>
            <a:off x="549059" y="2515742"/>
            <a:ext cx="10652342" cy="3356945"/>
          </a:xfrm>
          <a:prstGeom prst="rect">
            <a:avLst/>
          </a:prstGeom>
        </p:spPr>
      </p:pic>
      <p:sp>
        <p:nvSpPr>
          <p:cNvPr id="6" name="AutoShape 2" descr="European Education Area home page">
            <a:extLst>
              <a:ext uri="{FF2B5EF4-FFF2-40B4-BE49-F238E27FC236}">
                <a16:creationId xmlns:a16="http://schemas.microsoft.com/office/drawing/2014/main" id="{D4C406F3-620F-66D1-38CF-541F13182BCD}"/>
              </a:ext>
            </a:extLst>
          </p:cNvPr>
          <p:cNvSpPr>
            <a:spLocks noChangeAspect="1" noChangeArrowheads="1"/>
          </p:cNvSpPr>
          <p:nvPr/>
        </p:nvSpPr>
        <p:spPr bwMode="auto">
          <a:xfrm>
            <a:off x="5943600" y="2663912"/>
            <a:ext cx="917488" cy="91748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8" name="AutoShape 4" descr="European Education Area home page">
            <a:extLst>
              <a:ext uri="{FF2B5EF4-FFF2-40B4-BE49-F238E27FC236}">
                <a16:creationId xmlns:a16="http://schemas.microsoft.com/office/drawing/2014/main" id="{6478017B-AEAE-AA41-1FA4-F846AFAE346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9" name="Imagen 8">
            <a:extLst>
              <a:ext uri="{FF2B5EF4-FFF2-40B4-BE49-F238E27FC236}">
                <a16:creationId xmlns:a16="http://schemas.microsoft.com/office/drawing/2014/main" id="{E4C74445-248F-8EED-C2CD-5A0C715EF6ED}"/>
              </a:ext>
            </a:extLst>
          </p:cNvPr>
          <p:cNvPicPr>
            <a:picLocks noChangeAspect="1"/>
          </p:cNvPicPr>
          <p:nvPr/>
        </p:nvPicPr>
        <p:blipFill>
          <a:blip r:embed="rId3"/>
          <a:stretch>
            <a:fillRect/>
          </a:stretch>
        </p:blipFill>
        <p:spPr>
          <a:xfrm>
            <a:off x="7883656" y="567737"/>
            <a:ext cx="4132699" cy="1019399"/>
          </a:xfrm>
          <a:prstGeom prst="rect">
            <a:avLst/>
          </a:prstGeom>
        </p:spPr>
      </p:pic>
    </p:spTree>
    <p:extLst>
      <p:ext uri="{BB962C8B-B14F-4D97-AF65-F5344CB8AC3E}">
        <p14:creationId xmlns:p14="http://schemas.microsoft.com/office/powerpoint/2010/main" val="26214684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5943EECF-03A4-4CEB-899E-47C8038396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2F606D8-696E-4B76-BB10-43672AA147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4367" y="319440"/>
            <a:ext cx="11543267" cy="5932503"/>
          </a:xfrm>
          <a:prstGeom prst="rect">
            <a:avLst/>
          </a:prstGeom>
          <a:solidFill>
            <a:schemeClr val="bg1"/>
          </a:solidFill>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Imagen 1">
            <a:extLst>
              <a:ext uri="{FF2B5EF4-FFF2-40B4-BE49-F238E27FC236}">
                <a16:creationId xmlns:a16="http://schemas.microsoft.com/office/drawing/2014/main" id="{4467AB43-CD71-FC1D-BB80-400EE3A48E37}"/>
              </a:ext>
            </a:extLst>
          </p:cNvPr>
          <p:cNvPicPr>
            <a:picLocks noChangeAspect="1"/>
          </p:cNvPicPr>
          <p:nvPr/>
        </p:nvPicPr>
        <p:blipFill>
          <a:blip r:embed="rId2"/>
          <a:srcRect t="2464" r="-2" b="-2"/>
          <a:stretch/>
        </p:blipFill>
        <p:spPr>
          <a:xfrm>
            <a:off x="400608" y="2018288"/>
            <a:ext cx="6601893" cy="3396684"/>
          </a:xfrm>
          <a:prstGeom prst="rect">
            <a:avLst/>
          </a:prstGeom>
        </p:spPr>
      </p:pic>
      <p:sp>
        <p:nvSpPr>
          <p:cNvPr id="11" name="Rectangle 10">
            <a:extLst>
              <a:ext uri="{FF2B5EF4-FFF2-40B4-BE49-F238E27FC236}">
                <a16:creationId xmlns:a16="http://schemas.microsoft.com/office/drawing/2014/main" id="{3ABF1881-5AFD-48F9-979A-19EE2FE30A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998349" y="2960103"/>
            <a:ext cx="190858" cy="65836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Imagen 2">
            <a:extLst>
              <a:ext uri="{FF2B5EF4-FFF2-40B4-BE49-F238E27FC236}">
                <a16:creationId xmlns:a16="http://schemas.microsoft.com/office/drawing/2014/main" id="{54E02AD4-1B4D-7E83-9FC8-2F5FAC631B7E}"/>
              </a:ext>
            </a:extLst>
          </p:cNvPr>
          <p:cNvPicPr>
            <a:picLocks noChangeAspect="1"/>
          </p:cNvPicPr>
          <p:nvPr/>
        </p:nvPicPr>
        <p:blipFill>
          <a:blip r:embed="rId3"/>
          <a:stretch>
            <a:fillRect/>
          </a:stretch>
        </p:blipFill>
        <p:spPr>
          <a:xfrm>
            <a:off x="7078742" y="343233"/>
            <a:ext cx="4613752" cy="5268066"/>
          </a:xfrm>
          <a:prstGeom prst="rect">
            <a:avLst/>
          </a:prstGeom>
        </p:spPr>
      </p:pic>
      <p:pic>
        <p:nvPicPr>
          <p:cNvPr id="4" name="Picture 2" descr="Escudo del Ministerio">
            <a:extLst>
              <a:ext uri="{FF2B5EF4-FFF2-40B4-BE49-F238E27FC236}">
                <a16:creationId xmlns:a16="http://schemas.microsoft.com/office/drawing/2014/main" id="{186E029D-7C82-FFB9-A747-CAB40A9407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7313" y="720618"/>
            <a:ext cx="4092403" cy="825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352396"/>
      </p:ext>
    </p:extLst>
  </p:cSld>
  <p:clrMapOvr>
    <a:masterClrMapping/>
  </p:clrMapOvr>
  <p:transition spd="slow">
    <p:randomBar dir="ver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94BC0CA8-B9DF-0DD1-222F-17A603D31A66}"/>
              </a:ext>
            </a:extLst>
          </p:cNvPr>
          <p:cNvSpPr txBox="1"/>
          <p:nvPr/>
        </p:nvSpPr>
        <p:spPr>
          <a:xfrm>
            <a:off x="2622336" y="411286"/>
            <a:ext cx="4932707" cy="369332"/>
          </a:xfrm>
          <a:prstGeom prst="rect">
            <a:avLst/>
          </a:prstGeom>
          <a:noFill/>
        </p:spPr>
        <p:txBody>
          <a:bodyPr wrap="square">
            <a:spAutoFit/>
          </a:bodyPr>
          <a:lstStyle/>
          <a:p>
            <a:pPr algn="l"/>
            <a:r>
              <a:rPr lang="es-ES" b="1" i="0" dirty="0">
                <a:solidFill>
                  <a:srgbClr val="585858"/>
                </a:solidFill>
                <a:effectLst/>
                <a:latin typeface="Open Sans" panose="020B0606030504020204" pitchFamily="34" charset="0"/>
              </a:rPr>
              <a:t>¿Qué está haciendo la UE en este ámbito?</a:t>
            </a:r>
          </a:p>
        </p:txBody>
      </p:sp>
      <p:sp>
        <p:nvSpPr>
          <p:cNvPr id="9" name="CuadroTexto 8">
            <a:extLst>
              <a:ext uri="{FF2B5EF4-FFF2-40B4-BE49-F238E27FC236}">
                <a16:creationId xmlns:a16="http://schemas.microsoft.com/office/drawing/2014/main" id="{867E1A14-2235-6752-8CA5-A474F3B81044}"/>
              </a:ext>
            </a:extLst>
          </p:cNvPr>
          <p:cNvSpPr txBox="1"/>
          <p:nvPr/>
        </p:nvSpPr>
        <p:spPr>
          <a:xfrm>
            <a:off x="799278" y="1256768"/>
            <a:ext cx="6263766" cy="2031325"/>
          </a:xfrm>
          <a:prstGeom prst="rect">
            <a:avLst/>
          </a:prstGeom>
          <a:noFill/>
        </p:spPr>
        <p:txBody>
          <a:bodyPr wrap="square">
            <a:spAutoFit/>
          </a:bodyPr>
          <a:lstStyle/>
          <a:p>
            <a:pPr algn="just"/>
            <a:r>
              <a:rPr lang="es-ES" b="0" i="0" dirty="0">
                <a:solidFill>
                  <a:srgbClr val="000000"/>
                </a:solidFill>
                <a:effectLst/>
                <a:latin typeface="Open Sans" panose="020B0606030504020204" pitchFamily="34" charset="0"/>
              </a:rPr>
              <a:t>El Consejo Europeo ha adoptado una </a:t>
            </a:r>
            <a:r>
              <a:rPr lang="es-ES" b="0" i="0" u="sng" dirty="0">
                <a:solidFill>
                  <a:srgbClr val="005B90"/>
                </a:solidFill>
                <a:effectLst/>
                <a:latin typeface="Open Sans" panose="020B0606030504020204" pitchFamily="34" charset="0"/>
                <a:hlinkClick r:id="rId2"/>
              </a:rPr>
              <a:t>Recomendación actualizada sobre las competencias clave para el aprendizaje permanente</a:t>
            </a:r>
            <a:r>
              <a:rPr lang="es-ES" b="0" i="0" dirty="0">
                <a:solidFill>
                  <a:srgbClr val="000000"/>
                </a:solidFill>
                <a:effectLst/>
                <a:latin typeface="Open Sans" panose="020B0606030504020204" pitchFamily="34" charset="0"/>
              </a:rPr>
              <a:t>. </a:t>
            </a:r>
          </a:p>
          <a:p>
            <a:pPr algn="just"/>
            <a:endParaRPr lang="es-ES" dirty="0">
              <a:solidFill>
                <a:srgbClr val="000000"/>
              </a:solidFill>
              <a:latin typeface="Open Sans" panose="020B0606030504020204" pitchFamily="34" charset="0"/>
            </a:endParaRPr>
          </a:p>
          <a:p>
            <a:pPr algn="just"/>
            <a:r>
              <a:rPr lang="es-ES" b="0" i="0" dirty="0">
                <a:solidFill>
                  <a:srgbClr val="000000"/>
                </a:solidFill>
                <a:effectLst/>
                <a:latin typeface="Open Sans" panose="020B0606030504020204" pitchFamily="34" charset="0"/>
              </a:rPr>
              <a:t>El enfoque de la Recomendación es promover el desarrollo de competencias clave y capacidades básicas, lo cual requiere:</a:t>
            </a:r>
            <a:endParaRPr lang="es-ES" dirty="0"/>
          </a:p>
        </p:txBody>
      </p:sp>
      <p:graphicFrame>
        <p:nvGraphicFramePr>
          <p:cNvPr id="12" name="Diagrama 11">
            <a:extLst>
              <a:ext uri="{FF2B5EF4-FFF2-40B4-BE49-F238E27FC236}">
                <a16:creationId xmlns:a16="http://schemas.microsoft.com/office/drawing/2014/main" id="{D3783DCC-F118-031F-74B9-C922818F336D}"/>
              </a:ext>
            </a:extLst>
          </p:cNvPr>
          <p:cNvGraphicFramePr/>
          <p:nvPr>
            <p:extLst>
              <p:ext uri="{D42A27DB-BD31-4B8C-83A1-F6EECF244321}">
                <p14:modId xmlns:p14="http://schemas.microsoft.com/office/powerpoint/2010/main" val="1964050490"/>
              </p:ext>
            </p:extLst>
          </p:nvPr>
        </p:nvGraphicFramePr>
        <p:xfrm>
          <a:off x="799278" y="3569908"/>
          <a:ext cx="6100762" cy="28623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CuadroTexto 13">
            <a:extLst>
              <a:ext uri="{FF2B5EF4-FFF2-40B4-BE49-F238E27FC236}">
                <a16:creationId xmlns:a16="http://schemas.microsoft.com/office/drawing/2014/main" id="{BC5CCBCE-8D1D-1171-5DE6-F8E2B3FFA042}"/>
              </a:ext>
            </a:extLst>
          </p:cNvPr>
          <p:cNvSpPr txBox="1"/>
          <p:nvPr/>
        </p:nvSpPr>
        <p:spPr>
          <a:xfrm>
            <a:off x="7419118" y="2554245"/>
            <a:ext cx="3837679" cy="2031325"/>
          </a:xfrm>
          <a:prstGeom prst="rect">
            <a:avLst/>
          </a:prstGeom>
          <a:noFill/>
        </p:spPr>
        <p:txBody>
          <a:bodyPr wrap="square">
            <a:spAutoFit/>
          </a:bodyPr>
          <a:lstStyle/>
          <a:p>
            <a:pPr algn="just"/>
            <a:r>
              <a:rPr lang="es-ES" b="0" i="0" dirty="0">
                <a:solidFill>
                  <a:srgbClr val="000000"/>
                </a:solidFill>
                <a:effectLst/>
                <a:latin typeface="Open Sans" panose="020B0606030504020204" pitchFamily="34" charset="0"/>
              </a:rPr>
              <a:t>Para apoyar el desarrollo de competencias clave, en noviembre de 2019 la Comisión Europea organizó una </a:t>
            </a:r>
            <a:r>
              <a:rPr lang="es-ES" b="0" i="0" u="sng" dirty="0">
                <a:solidFill>
                  <a:srgbClr val="005B90"/>
                </a:solidFill>
                <a:effectLst/>
                <a:latin typeface="Open Sans" panose="020B0606030504020204" pitchFamily="34" charset="0"/>
                <a:hlinkClick r:id="rId8"/>
              </a:rPr>
              <a:t>conferencia sobre enfoques y entornos de aprendizaje en la educación escolar</a:t>
            </a:r>
            <a:r>
              <a:rPr lang="es-ES" b="0" i="0" dirty="0">
                <a:solidFill>
                  <a:srgbClr val="000000"/>
                </a:solidFill>
                <a:effectLst/>
                <a:latin typeface="Open Sans" panose="020B0606030504020204" pitchFamily="34" charset="0"/>
              </a:rPr>
              <a:t>.</a:t>
            </a:r>
            <a:endParaRPr lang="es-ES" dirty="0"/>
          </a:p>
        </p:txBody>
      </p:sp>
      <p:pic>
        <p:nvPicPr>
          <p:cNvPr id="15" name="Imagen 14" descr="Texto&#10;&#10;El contenido generado por IA puede ser incorrecto.">
            <a:extLst>
              <a:ext uri="{FF2B5EF4-FFF2-40B4-BE49-F238E27FC236}">
                <a16:creationId xmlns:a16="http://schemas.microsoft.com/office/drawing/2014/main" id="{2673FB2A-2B0D-21CA-A12F-FD17B9B654C2}"/>
              </a:ext>
            </a:extLst>
          </p:cNvPr>
          <p:cNvPicPr>
            <a:picLocks noChangeAspect="1"/>
          </p:cNvPicPr>
          <p:nvPr/>
        </p:nvPicPr>
        <p:blipFill>
          <a:blip r:embed="rId9"/>
          <a:stretch>
            <a:fillRect/>
          </a:stretch>
        </p:blipFill>
        <p:spPr>
          <a:xfrm>
            <a:off x="7555044" y="1143000"/>
            <a:ext cx="3989257" cy="899802"/>
          </a:xfrm>
          <a:prstGeom prst="rect">
            <a:avLst/>
          </a:prstGeom>
        </p:spPr>
      </p:pic>
      <p:pic>
        <p:nvPicPr>
          <p:cNvPr id="6150" name="Picture 6" descr="Objetivos y metas de desarrollo sostenible - Desarrollo Sostenible">
            <a:extLst>
              <a:ext uri="{FF2B5EF4-FFF2-40B4-BE49-F238E27FC236}">
                <a16:creationId xmlns:a16="http://schemas.microsoft.com/office/drawing/2014/main" id="{B37509B4-4460-7694-0481-04A698F07B5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79396" y="4997000"/>
            <a:ext cx="1138518" cy="1138518"/>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ODS - Agenda 2030 | Knauf Insulation">
            <a:extLst>
              <a:ext uri="{FF2B5EF4-FFF2-40B4-BE49-F238E27FC236}">
                <a16:creationId xmlns:a16="http://schemas.microsoft.com/office/drawing/2014/main" id="{B45C7DBD-98A4-9439-710D-542820BAC67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820575" y="4809615"/>
            <a:ext cx="1517382" cy="1517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094161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726908CC-6AC4-4222-8250-B90B6072E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1" name="Rectangle 3080">
            <a:extLst>
              <a:ext uri="{FF2B5EF4-FFF2-40B4-BE49-F238E27FC236}">
                <a16:creationId xmlns:a16="http://schemas.microsoft.com/office/drawing/2014/main" id="{F2F606D8-696E-4B76-BB10-43672AA147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2751" y="302429"/>
            <a:ext cx="11550506" cy="6053922"/>
          </a:xfrm>
          <a:prstGeom prst="rect">
            <a:avLst/>
          </a:prstGeom>
          <a:solidFill>
            <a:schemeClr val="bg1"/>
          </a:solidFill>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Escuela Pública, la Escuela sin Exclusiones: Coeducación en la LOMLOE">
            <a:extLst>
              <a:ext uri="{FF2B5EF4-FFF2-40B4-BE49-F238E27FC236}">
                <a16:creationId xmlns:a16="http://schemas.microsoft.com/office/drawing/2014/main" id="{D97A0B7A-015F-FC4B-B294-A25EADC66A7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10786"/>
          <a:stretch/>
        </p:blipFill>
        <p:spPr bwMode="auto">
          <a:xfrm>
            <a:off x="352751" y="302429"/>
            <a:ext cx="11550506" cy="6053920"/>
          </a:xfrm>
          <a:prstGeom prst="rect">
            <a:avLst/>
          </a:prstGeom>
          <a:noFill/>
          <a:extLst>
            <a:ext uri="{909E8E84-426E-40DD-AFC4-6F175D3DCCD1}">
              <a14:hiddenFill xmlns:a14="http://schemas.microsoft.com/office/drawing/2010/main">
                <a:solidFill>
                  <a:srgbClr val="FFFFFF"/>
                </a:solidFill>
              </a14:hiddenFill>
            </a:ext>
          </a:extLst>
        </p:spPr>
      </p:pic>
      <p:sp>
        <p:nvSpPr>
          <p:cNvPr id="3083" name="Rectangle 3082">
            <a:extLst>
              <a:ext uri="{FF2B5EF4-FFF2-40B4-BE49-F238E27FC236}">
                <a16:creationId xmlns:a16="http://schemas.microsoft.com/office/drawing/2014/main" id="{3ABF1881-5AFD-48F9-979A-19EE2FE30A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78608" y="2735029"/>
            <a:ext cx="148286" cy="1188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8271551"/>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9" name="Rectangle 5128">
            <a:extLst>
              <a:ext uri="{FF2B5EF4-FFF2-40B4-BE49-F238E27FC236}">
                <a16:creationId xmlns:a16="http://schemas.microsoft.com/office/drawing/2014/main" id="{726908CC-6AC4-4222-8250-B90B6072E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1" name="Rectangle 5130">
            <a:extLst>
              <a:ext uri="{FF2B5EF4-FFF2-40B4-BE49-F238E27FC236}">
                <a16:creationId xmlns:a16="http://schemas.microsoft.com/office/drawing/2014/main" id="{F2F606D8-696E-4B76-BB10-43672AA147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2751" y="302429"/>
            <a:ext cx="11550506" cy="6053922"/>
          </a:xfrm>
          <a:prstGeom prst="rect">
            <a:avLst/>
          </a:prstGeom>
          <a:solidFill>
            <a:schemeClr val="bg1"/>
          </a:solidFill>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4" name="Picture 4">
            <a:extLst>
              <a:ext uri="{FF2B5EF4-FFF2-40B4-BE49-F238E27FC236}">
                <a16:creationId xmlns:a16="http://schemas.microsoft.com/office/drawing/2014/main" id="{D7C206EE-42C9-C447-B2ED-B773C20B19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 b="6821"/>
          <a:stretch/>
        </p:blipFill>
        <p:spPr bwMode="auto">
          <a:xfrm>
            <a:off x="352751" y="302429"/>
            <a:ext cx="11550506" cy="6053920"/>
          </a:xfrm>
          <a:prstGeom prst="rect">
            <a:avLst/>
          </a:prstGeom>
          <a:noFill/>
          <a:extLst>
            <a:ext uri="{909E8E84-426E-40DD-AFC4-6F175D3DCCD1}">
              <a14:hiddenFill xmlns:a14="http://schemas.microsoft.com/office/drawing/2010/main">
                <a:solidFill>
                  <a:srgbClr val="FFFFFF"/>
                </a:solidFill>
              </a14:hiddenFill>
            </a:ext>
          </a:extLst>
        </p:spPr>
      </p:pic>
      <p:sp>
        <p:nvSpPr>
          <p:cNvPr id="5133" name="Rectangle 5132">
            <a:extLst>
              <a:ext uri="{FF2B5EF4-FFF2-40B4-BE49-F238E27FC236}">
                <a16:creationId xmlns:a16="http://schemas.microsoft.com/office/drawing/2014/main" id="{3ABF1881-5AFD-48F9-979A-19EE2FE30A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78608" y="2735029"/>
            <a:ext cx="148286" cy="1188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308631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cxnSp>
        <p:nvCxnSpPr>
          <p:cNvPr id="14" name="Straight Connector 13">
            <a:extLst>
              <a:ext uri="{FF2B5EF4-FFF2-40B4-BE49-F238E27FC236}">
                <a16:creationId xmlns:a16="http://schemas.microsoft.com/office/drawing/2014/main" id="{EE2E603F-4A95-4FE8-BB06-211DFD75D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23304879-AA2D-680E-F901-74512EB56C9E}"/>
              </a:ext>
            </a:extLst>
          </p:cNvPr>
          <p:cNvPicPr>
            <a:picLocks noChangeAspect="1"/>
          </p:cNvPicPr>
          <p:nvPr/>
        </p:nvPicPr>
        <p:blipFill>
          <a:blip r:embed="rId2"/>
          <a:srcRect/>
          <a:stretch/>
        </p:blipFill>
        <p:spPr>
          <a:xfrm>
            <a:off x="20" y="10"/>
            <a:ext cx="12191979" cy="6857990"/>
          </a:xfrm>
          <a:prstGeom prst="rect">
            <a:avLst/>
          </a:prstGeom>
        </p:spPr>
      </p:pic>
      <p:sp>
        <p:nvSpPr>
          <p:cNvPr id="16" name="Rectangle 15">
            <a:extLst>
              <a:ext uri="{FF2B5EF4-FFF2-40B4-BE49-F238E27FC236}">
                <a16:creationId xmlns:a16="http://schemas.microsoft.com/office/drawing/2014/main" id="{060983C2-71F2-1B5E-5402-3E2E5AB424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167042" y="-166956"/>
            <a:ext cx="6858002" cy="7191913"/>
          </a:xfrm>
          <a:prstGeom prst="rect">
            <a:avLst/>
          </a:prstGeom>
          <a:gradFill>
            <a:gsLst>
              <a:gs pos="0">
                <a:schemeClr val="bg1">
                  <a:alpha val="0"/>
                </a:schemeClr>
              </a:gs>
              <a:gs pos="46000">
                <a:schemeClr val="bg1">
                  <a:alpha val="55000"/>
                </a:schemeClr>
              </a:gs>
              <a:gs pos="25000">
                <a:schemeClr val="bg1">
                  <a:alpha val="38000"/>
                </a:schemeClr>
              </a:gs>
              <a:gs pos="100000">
                <a:schemeClr val="bg1">
                  <a:alpha val="6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 name="CuadroTexto 1">
            <a:extLst>
              <a:ext uri="{FF2B5EF4-FFF2-40B4-BE49-F238E27FC236}">
                <a16:creationId xmlns:a16="http://schemas.microsoft.com/office/drawing/2014/main" id="{EA3BF9DA-E3DA-B24D-0850-CD8A83F6AF33}"/>
              </a:ext>
            </a:extLst>
          </p:cNvPr>
          <p:cNvSpPr txBox="1"/>
          <p:nvPr/>
        </p:nvSpPr>
        <p:spPr>
          <a:xfrm>
            <a:off x="7756183" y="1124712"/>
            <a:ext cx="4023360" cy="320040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a:latin typeface="+mj-lt"/>
                <a:ea typeface="+mj-ea"/>
                <a:cs typeface="+mj-cs"/>
              </a:rPr>
              <a:t>Algunas reflexiones finales</a:t>
            </a:r>
          </a:p>
        </p:txBody>
      </p:sp>
      <p:sp>
        <p:nvSpPr>
          <p:cNvPr id="18" name="Rectangle 17">
            <a:extLst>
              <a:ext uri="{FF2B5EF4-FFF2-40B4-BE49-F238E27FC236}">
                <a16:creationId xmlns:a16="http://schemas.microsoft.com/office/drawing/2014/main" id="{2165A4AE-FFE9-B2D5-017C-17337DDB3F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040616"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90E701D1-A34F-CF86-7316-8761C7835E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61724" y="4546920"/>
            <a:ext cx="397764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76739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61AEB396-6F86-FD45-A75D-8D3D6819F90B}"/>
              </a:ext>
            </a:extLst>
          </p:cNvPr>
          <p:cNvSpPr/>
          <p:nvPr/>
        </p:nvSpPr>
        <p:spPr>
          <a:xfrm>
            <a:off x="776308" y="1287510"/>
            <a:ext cx="4327319" cy="3477875"/>
          </a:xfrm>
          <a:prstGeom prst="rect">
            <a:avLst/>
          </a:prstGeom>
        </p:spPr>
        <p:txBody>
          <a:bodyPr wrap="square">
            <a:spAutoFit/>
          </a:bodyPr>
          <a:lstStyle/>
          <a:p>
            <a:pPr algn="just"/>
            <a:r>
              <a:rPr lang="es-ES" sz="2000" dirty="0">
                <a:latin typeface="Bell MT" panose="02020503060305020303" pitchFamily="18" charset="77"/>
              </a:rPr>
              <a:t>Con relación a la </a:t>
            </a:r>
            <a:r>
              <a:rPr lang="es-ES" sz="2000" dirty="0">
                <a:solidFill>
                  <a:schemeClr val="bg1"/>
                </a:solidFill>
                <a:highlight>
                  <a:srgbClr val="800080"/>
                </a:highlight>
                <a:latin typeface="Bell MT" panose="02020503060305020303" pitchFamily="18" charset="77"/>
              </a:rPr>
              <a:t>igualdad de oportunidades, </a:t>
            </a:r>
            <a:r>
              <a:rPr lang="es-ES" sz="2000" dirty="0">
                <a:latin typeface="Bell MT" panose="02020503060305020303" pitchFamily="18" charset="77"/>
              </a:rPr>
              <a:t>Fernández </a:t>
            </a:r>
            <a:r>
              <a:rPr lang="es-ES" sz="2000" dirty="0" err="1">
                <a:latin typeface="Bell MT" panose="02020503060305020303" pitchFamily="18" charset="77"/>
              </a:rPr>
              <a:t>Enguita</a:t>
            </a:r>
            <a:r>
              <a:rPr lang="es-ES" sz="2000" dirty="0">
                <a:latin typeface="Bell MT" panose="02020503060305020303" pitchFamily="18" charset="77"/>
              </a:rPr>
              <a:t> (1987, p. 76) menciona que </a:t>
            </a:r>
            <a:r>
              <a:rPr lang="es-ES" sz="2000" dirty="0">
                <a:solidFill>
                  <a:schemeClr val="bg1"/>
                </a:solidFill>
                <a:highlight>
                  <a:srgbClr val="800080"/>
                </a:highlight>
                <a:latin typeface="Bell MT" panose="02020503060305020303" pitchFamily="18" charset="77"/>
              </a:rPr>
              <a:t>las reformas comprensivas tratan de responder a una cierta conciencia social sobre la necesidad de la igualdad, formulando esta como igualdad de resultados y de oportunidade</a:t>
            </a:r>
            <a:r>
              <a:rPr lang="es-ES" sz="2000" dirty="0">
                <a:highlight>
                  <a:srgbClr val="800080"/>
                </a:highlight>
                <a:latin typeface="Bell MT" panose="02020503060305020303" pitchFamily="18" charset="77"/>
              </a:rPr>
              <a:t>s</a:t>
            </a:r>
            <a:r>
              <a:rPr lang="es-ES" sz="2000" dirty="0">
                <a:latin typeface="Bell MT" panose="02020503060305020303" pitchFamily="18" charset="77"/>
              </a:rPr>
              <a:t>. Cabe preguntase en qué medida tales reformas han contribuido, realmente, a fomentar tal igualdad de oportunidades. </a:t>
            </a:r>
            <a:endParaRPr lang="es-ES" sz="2000" dirty="0">
              <a:effectLst/>
              <a:latin typeface="Bell MT" panose="02020503060305020303" pitchFamily="18" charset="77"/>
            </a:endParaRPr>
          </a:p>
        </p:txBody>
      </p:sp>
      <p:sp>
        <p:nvSpPr>
          <p:cNvPr id="3" name="CuadroTexto 2">
            <a:extLst>
              <a:ext uri="{FF2B5EF4-FFF2-40B4-BE49-F238E27FC236}">
                <a16:creationId xmlns:a16="http://schemas.microsoft.com/office/drawing/2014/main" id="{A12ACD11-C29F-6D48-9373-01491BA86E23}"/>
              </a:ext>
            </a:extLst>
          </p:cNvPr>
          <p:cNvSpPr txBox="1"/>
          <p:nvPr/>
        </p:nvSpPr>
        <p:spPr>
          <a:xfrm>
            <a:off x="776308" y="417669"/>
            <a:ext cx="10202184" cy="523220"/>
          </a:xfrm>
          <a:prstGeom prst="rect">
            <a:avLst/>
          </a:prstGeom>
          <a:noFill/>
        </p:spPr>
        <p:txBody>
          <a:bodyPr wrap="square" rtlCol="0">
            <a:spAutoFit/>
          </a:bodyPr>
          <a:lstStyle/>
          <a:p>
            <a:r>
              <a:rPr lang="es-ES_tradnl" sz="2800" b="1" dirty="0">
                <a:solidFill>
                  <a:srgbClr val="7030A0"/>
                </a:solidFill>
                <a:latin typeface="Aharoni" panose="02010803020104030203" pitchFamily="2" charset="-79"/>
                <a:cs typeface="Aharoni" panose="02010803020104030203" pitchFamily="2" charset="-79"/>
              </a:rPr>
              <a:t>Reformas y reformas: algunas reflexiones para el análisis </a:t>
            </a:r>
          </a:p>
        </p:txBody>
      </p:sp>
      <p:sp>
        <p:nvSpPr>
          <p:cNvPr id="4" name="Rectángulo 3">
            <a:extLst>
              <a:ext uri="{FF2B5EF4-FFF2-40B4-BE49-F238E27FC236}">
                <a16:creationId xmlns:a16="http://schemas.microsoft.com/office/drawing/2014/main" id="{633437F7-D468-6941-8F61-741EAE2EDAD2}"/>
              </a:ext>
            </a:extLst>
          </p:cNvPr>
          <p:cNvSpPr/>
          <p:nvPr/>
        </p:nvSpPr>
        <p:spPr>
          <a:xfrm>
            <a:off x="5653303" y="1151586"/>
            <a:ext cx="5220643" cy="3170099"/>
          </a:xfrm>
          <a:prstGeom prst="rect">
            <a:avLst/>
          </a:prstGeom>
        </p:spPr>
        <p:txBody>
          <a:bodyPr wrap="square">
            <a:spAutoFit/>
          </a:bodyPr>
          <a:lstStyle/>
          <a:p>
            <a:pPr algn="just"/>
            <a:r>
              <a:rPr lang="es-ES" sz="2000" dirty="0">
                <a:latin typeface="Bell MT" panose="02020503060305020303" pitchFamily="18" charset="77"/>
              </a:rPr>
              <a:t>Para autores como Gimeno (citado en San Fabián, 2011, p 44) </a:t>
            </a:r>
            <a:r>
              <a:rPr lang="es-ES" sz="2000" dirty="0">
                <a:solidFill>
                  <a:schemeClr val="bg1"/>
                </a:solidFill>
                <a:highlight>
                  <a:srgbClr val="800080"/>
                </a:highlight>
                <a:latin typeface="Bell MT" panose="02020503060305020303" pitchFamily="18" charset="77"/>
              </a:rPr>
              <a:t>esta proliferación de leyes es en parte consecuencia de la falta de un consenso entre las fuerzas políticas sobre las funciones esenciales del sistema educativo,</a:t>
            </a:r>
            <a:r>
              <a:rPr lang="es-ES" sz="2000" dirty="0">
                <a:latin typeface="Bell MT" panose="02020503060305020303" pitchFamily="18" charset="77"/>
              </a:rPr>
              <a:t> sobre los fines de la educación, sobre lo que debe contener la escolaridad mínima común para todos y sobre las grandes líneas de organización del sistema (regulación pública-privada, gobierno de los centros, participación…). </a:t>
            </a:r>
            <a:endParaRPr lang="es-ES" sz="2000" dirty="0">
              <a:effectLst/>
              <a:latin typeface="Bell MT" panose="02020503060305020303" pitchFamily="18" charset="77"/>
            </a:endParaRPr>
          </a:p>
        </p:txBody>
      </p:sp>
      <p:sp>
        <p:nvSpPr>
          <p:cNvPr id="5" name="Rectángulo 4">
            <a:extLst>
              <a:ext uri="{FF2B5EF4-FFF2-40B4-BE49-F238E27FC236}">
                <a16:creationId xmlns:a16="http://schemas.microsoft.com/office/drawing/2014/main" id="{B10ED7B6-8F70-FA4F-A20E-44FB8012B61C}"/>
              </a:ext>
            </a:extLst>
          </p:cNvPr>
          <p:cNvSpPr/>
          <p:nvPr/>
        </p:nvSpPr>
        <p:spPr>
          <a:xfrm>
            <a:off x="776308" y="4908770"/>
            <a:ext cx="10202184" cy="1323439"/>
          </a:xfrm>
          <a:prstGeom prst="rect">
            <a:avLst/>
          </a:prstGeom>
        </p:spPr>
        <p:txBody>
          <a:bodyPr wrap="square">
            <a:spAutoFit/>
          </a:bodyPr>
          <a:lstStyle/>
          <a:p>
            <a:pPr algn="just"/>
            <a:r>
              <a:rPr lang="es-ES" sz="2000" dirty="0">
                <a:latin typeface="Bell MT" panose="02020503060305020303" pitchFamily="18" charset="77"/>
              </a:rPr>
              <a:t>Además, destaca San Fabián (2011) que, a pesar de que existen diferencias entre unas leyes y otras, todas carecen de un diagnóstico preciso acerca del estado del sistema educativo y ninguna ha sido evaluada y además destaca: </a:t>
            </a:r>
            <a:r>
              <a:rPr lang="es-ES" sz="2000" dirty="0">
                <a:highlight>
                  <a:srgbClr val="800080"/>
                </a:highlight>
                <a:latin typeface="Bell MT" panose="02020503060305020303" pitchFamily="18" charset="77"/>
              </a:rPr>
              <a:t>“</a:t>
            </a:r>
            <a:r>
              <a:rPr lang="es-ES" sz="2000" dirty="0">
                <a:solidFill>
                  <a:schemeClr val="bg1"/>
                </a:solidFill>
                <a:highlight>
                  <a:srgbClr val="800080"/>
                </a:highlight>
                <a:latin typeface="Bell MT" panose="02020503060305020303" pitchFamily="18" charset="77"/>
              </a:rPr>
              <a:t>Su corta vida provoca un arraigo superficial y crea frustración y resistencia entre los docentes, que adquieren, eso sí, un nuevo argot” (p. 45). </a:t>
            </a:r>
            <a:endParaRPr lang="es-ES" sz="2000" dirty="0">
              <a:solidFill>
                <a:schemeClr val="bg1"/>
              </a:solidFill>
              <a:effectLst/>
              <a:highlight>
                <a:srgbClr val="800080"/>
              </a:highlight>
              <a:latin typeface="Bell MT" panose="02020503060305020303" pitchFamily="18" charset="77"/>
            </a:endParaRPr>
          </a:p>
        </p:txBody>
      </p:sp>
    </p:spTree>
    <p:extLst>
      <p:ext uri="{BB962C8B-B14F-4D97-AF65-F5344CB8AC3E}">
        <p14:creationId xmlns:p14="http://schemas.microsoft.com/office/powerpoint/2010/main" val="13111067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2" name="Rectangle 1051">
            <a:extLst>
              <a:ext uri="{FF2B5EF4-FFF2-40B4-BE49-F238E27FC236}">
                <a16:creationId xmlns:a16="http://schemas.microsoft.com/office/drawing/2014/main" id="{2D6FBB9D-1CAA-4D05-AB33-BABDFE17B8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54" name="Rectangle 1053">
            <a:extLst>
              <a:ext uri="{FF2B5EF4-FFF2-40B4-BE49-F238E27FC236}">
                <a16:creationId xmlns:a16="http://schemas.microsoft.com/office/drawing/2014/main" id="{04727B71-B4B6-4823-80A1-68C40B475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6" name="Rectangle 1055">
            <a:extLst>
              <a:ext uri="{FF2B5EF4-FFF2-40B4-BE49-F238E27FC236}">
                <a16:creationId xmlns:a16="http://schemas.microsoft.com/office/drawing/2014/main" id="{79A6DB05-9FB5-4B07-8675-74C23D4F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58" name="Rectangle 1057">
            <a:extLst>
              <a:ext uri="{FF2B5EF4-FFF2-40B4-BE49-F238E27FC236}">
                <a16:creationId xmlns:a16="http://schemas.microsoft.com/office/drawing/2014/main" id="{0288C6B4-AFC3-407F-A595-EFFD38D4CC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60" name="Freeform: Shape 1059">
            <a:extLst>
              <a:ext uri="{FF2B5EF4-FFF2-40B4-BE49-F238E27FC236}">
                <a16:creationId xmlns:a16="http://schemas.microsoft.com/office/drawing/2014/main" id="{CF236821-17FE-429B-8D2C-08E13A64EA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62" name="Freeform: Shape 1061">
            <a:extLst>
              <a:ext uri="{FF2B5EF4-FFF2-40B4-BE49-F238E27FC236}">
                <a16:creationId xmlns:a16="http://schemas.microsoft.com/office/drawing/2014/main" id="{C0BDBCD2-E081-43AB-9119-C55465E59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4" name="Rectangle 1063">
            <a:extLst>
              <a:ext uri="{FF2B5EF4-FFF2-40B4-BE49-F238E27FC236}">
                <a16:creationId xmlns:a16="http://schemas.microsoft.com/office/drawing/2014/main" id="{98E79BE4-34FE-485A-98A5-92CE8F7C4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26546"/>
            <a:ext cx="128016" cy="6539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6" name="Rectangle 1065">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5893" y="2443480"/>
            <a:ext cx="338328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CuadroTexto 1">
            <a:extLst>
              <a:ext uri="{FF2B5EF4-FFF2-40B4-BE49-F238E27FC236}">
                <a16:creationId xmlns:a16="http://schemas.microsoft.com/office/drawing/2014/main" id="{56D3917E-8C53-CC97-4589-DC21472728CE}"/>
              </a:ext>
            </a:extLst>
          </p:cNvPr>
          <p:cNvSpPr txBox="1"/>
          <p:nvPr/>
        </p:nvSpPr>
        <p:spPr>
          <a:xfrm>
            <a:off x="298357" y="1866519"/>
            <a:ext cx="3438906" cy="3094236"/>
          </a:xfrm>
          <a:prstGeom prst="rect">
            <a:avLst/>
          </a:prstGeom>
        </p:spPr>
        <p:txBody>
          <a:bodyPr vert="horz" lIns="91440" tIns="45720" rIns="91440" bIns="45720" rtlCol="0" anchor="t">
            <a:normAutofit/>
          </a:bodyPr>
          <a:lstStyle/>
          <a:p>
            <a:pPr indent="-228600">
              <a:lnSpc>
                <a:spcPct val="110000"/>
              </a:lnSpc>
              <a:spcAft>
                <a:spcPts val="600"/>
              </a:spcAft>
              <a:buFont typeface="Arial" panose="020B0604020202020204" pitchFamily="34" charset="0"/>
              <a:buChar char="•"/>
            </a:pPr>
            <a:r>
              <a:rPr lang="en-US" sz="2400" dirty="0"/>
              <a:t>Escuela </a:t>
            </a:r>
            <a:r>
              <a:rPr lang="en-US" sz="2400" dirty="0" err="1"/>
              <a:t>milticultural</a:t>
            </a:r>
            <a:endParaRPr lang="en-US" sz="2400" dirty="0"/>
          </a:p>
        </p:txBody>
      </p:sp>
      <p:pic>
        <p:nvPicPr>
          <p:cNvPr id="4" name="Picture 2" descr="La escuela y la interculturalidad.¿como entiendo y respeto la diversidad  cultural? – La escuela y la interculturalidad.¿como entiendo y respeto la diversidad  cultural?">
            <a:extLst>
              <a:ext uri="{FF2B5EF4-FFF2-40B4-BE49-F238E27FC236}">
                <a16:creationId xmlns:a16="http://schemas.microsoft.com/office/drawing/2014/main" id="{2C5D6EFB-40AD-5C20-A120-D8015C8FE4B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591969" y="1139396"/>
            <a:ext cx="7193062" cy="41172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2092745"/>
      </p:ext>
    </p:extLst>
  </p:cSld>
  <p:clrMapOvr>
    <a:masterClrMapping/>
  </p:clrMapOvr>
  <p:transition spd="slow">
    <p:wipe/>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726908CC-6AC4-4222-8250-B90B6072E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2F606D8-696E-4B76-BB10-43672AA147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2751" y="302429"/>
            <a:ext cx="11550506" cy="6053922"/>
          </a:xfrm>
          <a:prstGeom prst="rect">
            <a:avLst/>
          </a:prstGeom>
          <a:solidFill>
            <a:schemeClr val="bg1"/>
          </a:solidFill>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Imagen 1">
            <a:extLst>
              <a:ext uri="{FF2B5EF4-FFF2-40B4-BE49-F238E27FC236}">
                <a16:creationId xmlns:a16="http://schemas.microsoft.com/office/drawing/2014/main" id="{41DF7810-B672-B7F9-5CB6-9A2C347E5933}"/>
              </a:ext>
            </a:extLst>
          </p:cNvPr>
          <p:cNvPicPr>
            <a:picLocks noChangeAspect="1"/>
          </p:cNvPicPr>
          <p:nvPr/>
        </p:nvPicPr>
        <p:blipFill>
          <a:blip r:embed="rId2"/>
          <a:srcRect t="1573" r="-1" b="-1"/>
          <a:stretch/>
        </p:blipFill>
        <p:spPr>
          <a:xfrm>
            <a:off x="352751" y="302429"/>
            <a:ext cx="10834362" cy="5678570"/>
          </a:xfrm>
          <a:prstGeom prst="rect">
            <a:avLst/>
          </a:prstGeom>
        </p:spPr>
      </p:pic>
      <p:sp>
        <p:nvSpPr>
          <p:cNvPr id="11" name="Rectangle 10">
            <a:extLst>
              <a:ext uri="{FF2B5EF4-FFF2-40B4-BE49-F238E27FC236}">
                <a16:creationId xmlns:a16="http://schemas.microsoft.com/office/drawing/2014/main" id="{3ABF1881-5AFD-48F9-979A-19EE2FE30A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78608" y="2735029"/>
            <a:ext cx="148286" cy="1188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Escudo del Ministerio">
            <a:extLst>
              <a:ext uri="{FF2B5EF4-FFF2-40B4-BE49-F238E27FC236}">
                <a16:creationId xmlns:a16="http://schemas.microsoft.com/office/drawing/2014/main" id="{9A26C81D-00CB-E3D2-2CD4-69A52ACD69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609" y="5718669"/>
            <a:ext cx="3550442" cy="716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2770206"/>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Rectangle 13">
            <a:extLst>
              <a:ext uri="{FF2B5EF4-FFF2-40B4-BE49-F238E27FC236}">
                <a16:creationId xmlns:a16="http://schemas.microsoft.com/office/drawing/2014/main" id="{50E4C519-FBE9-4ABE-A8F9-C2CBE32693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6" descr="Imagen en blanco y negro de un grupo de personas caminando en la calle&#10;&#10;Descripción generada automáticamente">
            <a:extLst>
              <a:ext uri="{FF2B5EF4-FFF2-40B4-BE49-F238E27FC236}">
                <a16:creationId xmlns:a16="http://schemas.microsoft.com/office/drawing/2014/main" id="{83B12D77-27C0-B24A-A441-AF0CD40424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7579"/>
          <a:stretch/>
        </p:blipFill>
        <p:spPr bwMode="auto">
          <a:xfrm>
            <a:off x="3245637" y="-1"/>
            <a:ext cx="8946363" cy="6858000"/>
          </a:xfrm>
          <a:custGeom>
            <a:avLst/>
            <a:gdLst/>
            <a:ahLst/>
            <a:cxnLst/>
            <a:rect l="l" t="t" r="r" b="b"/>
            <a:pathLst>
              <a:path w="8946363" h="6858000">
                <a:moveTo>
                  <a:pt x="0" y="0"/>
                </a:moveTo>
                <a:lnTo>
                  <a:pt x="8946363" y="0"/>
                </a:lnTo>
                <a:lnTo>
                  <a:pt x="8946363" y="6858000"/>
                </a:lnTo>
                <a:lnTo>
                  <a:pt x="1" y="6858000"/>
                </a:lnTo>
                <a:lnTo>
                  <a:pt x="60040" y="6788731"/>
                </a:lnTo>
                <a:cubicBezTo>
                  <a:pt x="770566" y="5928901"/>
                  <a:pt x="1210035" y="4741057"/>
                  <a:pt x="1210035" y="3429001"/>
                </a:cubicBezTo>
                <a:cubicBezTo>
                  <a:pt x="1210035" y="2116945"/>
                  <a:pt x="770566" y="929101"/>
                  <a:pt x="60040" y="69272"/>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16" name="Freeform: Shape 15">
            <a:extLst>
              <a:ext uri="{FF2B5EF4-FFF2-40B4-BE49-F238E27FC236}">
                <a16:creationId xmlns:a16="http://schemas.microsoft.com/office/drawing/2014/main" id="{80EC29FB-299E-49F3-8C7B-01199632A3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455672" cy="6858000"/>
          </a:xfrm>
          <a:custGeom>
            <a:avLst/>
            <a:gdLst>
              <a:gd name="connsiteX0" fmla="*/ 0 w 4455672"/>
              <a:gd name="connsiteY0" fmla="*/ 0 h 6858000"/>
              <a:gd name="connsiteX1" fmla="*/ 3245636 w 4455672"/>
              <a:gd name="connsiteY1" fmla="*/ 0 h 6858000"/>
              <a:gd name="connsiteX2" fmla="*/ 3305677 w 4455672"/>
              <a:gd name="connsiteY2" fmla="*/ 69272 h 6858000"/>
              <a:gd name="connsiteX3" fmla="*/ 4455672 w 4455672"/>
              <a:gd name="connsiteY3" fmla="*/ 3429001 h 6858000"/>
              <a:gd name="connsiteX4" fmla="*/ 3305677 w 4455672"/>
              <a:gd name="connsiteY4" fmla="*/ 6788731 h 6858000"/>
              <a:gd name="connsiteX5" fmla="*/ 3245638 w 4455672"/>
              <a:gd name="connsiteY5" fmla="*/ 6858000 h 6858000"/>
              <a:gd name="connsiteX6" fmla="*/ 0 w 445567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2" h="6858000">
                <a:moveTo>
                  <a:pt x="0" y="0"/>
                </a:moveTo>
                <a:lnTo>
                  <a:pt x="3245636" y="0"/>
                </a:lnTo>
                <a:lnTo>
                  <a:pt x="3305677" y="69272"/>
                </a:lnTo>
                <a:cubicBezTo>
                  <a:pt x="4016203" y="929101"/>
                  <a:pt x="4455672" y="2116945"/>
                  <a:pt x="4455672" y="3429001"/>
                </a:cubicBezTo>
                <a:cubicBezTo>
                  <a:pt x="4455672" y="4741057"/>
                  <a:pt x="4016203" y="5928901"/>
                  <a:pt x="3305677" y="6788731"/>
                </a:cubicBezTo>
                <a:lnTo>
                  <a:pt x="3245638"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8" name="Freeform: Shape 17">
            <a:extLst>
              <a:ext uri="{FF2B5EF4-FFF2-40B4-BE49-F238E27FC236}">
                <a16:creationId xmlns:a16="http://schemas.microsoft.com/office/drawing/2014/main" id="{C29A2522-B27A-45C5-897B-79A1407D1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8" cy="6858000"/>
          </a:xfrm>
          <a:custGeom>
            <a:avLst/>
            <a:gdLst>
              <a:gd name="connsiteX0" fmla="*/ 0 w 4446528"/>
              <a:gd name="connsiteY0" fmla="*/ 0 h 6858000"/>
              <a:gd name="connsiteX1" fmla="*/ 3236492 w 4446528"/>
              <a:gd name="connsiteY1" fmla="*/ 0 h 6858000"/>
              <a:gd name="connsiteX2" fmla="*/ 3296533 w 4446528"/>
              <a:gd name="connsiteY2" fmla="*/ 69272 h 6858000"/>
              <a:gd name="connsiteX3" fmla="*/ 4446528 w 4446528"/>
              <a:gd name="connsiteY3" fmla="*/ 3429001 h 6858000"/>
              <a:gd name="connsiteX4" fmla="*/ 3296533 w 4446528"/>
              <a:gd name="connsiteY4" fmla="*/ 6788731 h 6858000"/>
              <a:gd name="connsiteX5" fmla="*/ 3236494 w 4446528"/>
              <a:gd name="connsiteY5" fmla="*/ 6858000 h 6858000"/>
              <a:gd name="connsiteX6" fmla="*/ 0 w 444652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8" h="6858000">
                <a:moveTo>
                  <a:pt x="0" y="0"/>
                </a:moveTo>
                <a:lnTo>
                  <a:pt x="3236492" y="0"/>
                </a:lnTo>
                <a:lnTo>
                  <a:pt x="3296533" y="69272"/>
                </a:lnTo>
                <a:cubicBezTo>
                  <a:pt x="4007059" y="929101"/>
                  <a:pt x="4446528" y="2116945"/>
                  <a:pt x="4446528" y="3429001"/>
                </a:cubicBezTo>
                <a:cubicBezTo>
                  <a:pt x="4446528" y="4741057"/>
                  <a:pt x="4007059" y="5928901"/>
                  <a:pt x="3296533" y="6788731"/>
                </a:cubicBezTo>
                <a:lnTo>
                  <a:pt x="323649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98E79BE4-34FE-485A-98A5-92CE8F7C4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20961"/>
            <a:ext cx="128016" cy="6539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4181" y="2443480"/>
            <a:ext cx="338328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uadroTexto 2">
            <a:extLst>
              <a:ext uri="{FF2B5EF4-FFF2-40B4-BE49-F238E27FC236}">
                <a16:creationId xmlns:a16="http://schemas.microsoft.com/office/drawing/2014/main" id="{78F8C520-8ABE-7092-3959-0A58FBB1128B}"/>
              </a:ext>
            </a:extLst>
          </p:cNvPr>
          <p:cNvSpPr txBox="1"/>
          <p:nvPr/>
        </p:nvSpPr>
        <p:spPr>
          <a:xfrm>
            <a:off x="357498" y="2543720"/>
            <a:ext cx="3731531" cy="3346402"/>
          </a:xfrm>
          <a:prstGeom prst="rect">
            <a:avLst/>
          </a:prstGeom>
        </p:spPr>
        <p:txBody>
          <a:bodyPr vert="horz" lIns="91440" tIns="45720" rIns="91440" bIns="45720" rtlCol="0" anchor="t">
            <a:normAutofit fontScale="85000" lnSpcReduction="10000"/>
          </a:bodyPr>
          <a:lstStyle/>
          <a:p>
            <a:pPr algn="just">
              <a:lnSpc>
                <a:spcPct val="110000"/>
              </a:lnSpc>
              <a:spcAft>
                <a:spcPts val="600"/>
              </a:spcAft>
              <a:buClr>
                <a:schemeClr val="accent1"/>
              </a:buClr>
            </a:pPr>
            <a:r>
              <a:rPr lang="en-US" sz="2400" dirty="0"/>
              <a:t>La </a:t>
            </a:r>
            <a:r>
              <a:rPr lang="en-US" sz="2400" dirty="0" err="1"/>
              <a:t>sociedad</a:t>
            </a:r>
            <a:r>
              <a:rPr lang="en-US" sz="2400" dirty="0"/>
              <a:t> </a:t>
            </a:r>
            <a:r>
              <a:rPr lang="en-US" sz="2400" dirty="0" err="1"/>
              <a:t>española</a:t>
            </a:r>
            <a:r>
              <a:rPr lang="en-US" sz="2400" dirty="0"/>
              <a:t> de </a:t>
            </a:r>
            <a:r>
              <a:rPr lang="en-US" sz="2400" dirty="0" err="1"/>
              <a:t>los</a:t>
            </a:r>
            <a:r>
              <a:rPr lang="en-US" sz="2400" dirty="0"/>
              <a:t> </a:t>
            </a:r>
            <a:r>
              <a:rPr lang="en-US" sz="2400" dirty="0" err="1"/>
              <a:t>años</a:t>
            </a:r>
            <a:r>
              <a:rPr lang="en-US" sz="2400" dirty="0"/>
              <a:t> 60 y 70 se </a:t>
            </a:r>
            <a:r>
              <a:rPr lang="en-US" sz="2400" dirty="0" err="1"/>
              <a:t>caracterizó</a:t>
            </a:r>
            <a:r>
              <a:rPr lang="en-US" sz="2400" dirty="0"/>
              <a:t> </a:t>
            </a:r>
            <a:r>
              <a:rPr lang="en-US" sz="2400" dirty="0" err="1"/>
              <a:t>por</a:t>
            </a:r>
            <a:r>
              <a:rPr lang="en-US" sz="2400" dirty="0"/>
              <a:t> </a:t>
            </a:r>
            <a:r>
              <a:rPr lang="en-US" sz="2400" dirty="0" err="1"/>
              <a:t>el</a:t>
            </a:r>
            <a:r>
              <a:rPr lang="en-US" sz="2400" dirty="0"/>
              <a:t> </a:t>
            </a:r>
            <a:r>
              <a:rPr lang="en-US" sz="2400" dirty="0" err="1"/>
              <a:t>desarrollo</a:t>
            </a:r>
            <a:r>
              <a:rPr lang="en-US" sz="2400" dirty="0"/>
              <a:t> </a:t>
            </a:r>
            <a:r>
              <a:rPr lang="en-US" sz="2400" dirty="0" err="1"/>
              <a:t>económico</a:t>
            </a:r>
            <a:r>
              <a:rPr lang="en-US" sz="2400" dirty="0"/>
              <a:t> y </a:t>
            </a:r>
            <a:r>
              <a:rPr lang="en-US" sz="2400" dirty="0" err="1"/>
              <a:t>por</a:t>
            </a:r>
            <a:r>
              <a:rPr lang="en-US" sz="2400" dirty="0"/>
              <a:t> </a:t>
            </a:r>
            <a:r>
              <a:rPr lang="en-US" sz="2400" dirty="0" err="1"/>
              <a:t>el</a:t>
            </a:r>
            <a:r>
              <a:rPr lang="en-US" sz="2400" dirty="0"/>
              <a:t> </a:t>
            </a:r>
            <a:r>
              <a:rPr lang="en-US" sz="2400" dirty="0" err="1"/>
              <a:t>cambio</a:t>
            </a:r>
            <a:r>
              <a:rPr lang="en-US" sz="2400" dirty="0"/>
              <a:t> social. </a:t>
            </a:r>
            <a:r>
              <a:rPr lang="en-US" sz="2400" b="1" dirty="0" err="1"/>
              <a:t>Consecuencia</a:t>
            </a:r>
            <a:r>
              <a:rPr lang="en-US" sz="2400" b="1" dirty="0"/>
              <a:t> de </a:t>
            </a:r>
            <a:r>
              <a:rPr lang="en-US" sz="2400" b="1" dirty="0" err="1"/>
              <a:t>ello</a:t>
            </a:r>
            <a:r>
              <a:rPr lang="en-US" sz="2400" b="1" dirty="0"/>
              <a:t> </a:t>
            </a:r>
            <a:r>
              <a:rPr lang="en-US" sz="2400" b="1" dirty="0" err="1"/>
              <a:t>fueron</a:t>
            </a:r>
            <a:r>
              <a:rPr lang="en-US" sz="2400" b="1" dirty="0"/>
              <a:t> </a:t>
            </a:r>
            <a:r>
              <a:rPr lang="en-US" sz="2400" b="1" dirty="0" err="1"/>
              <a:t>los</a:t>
            </a:r>
            <a:r>
              <a:rPr lang="en-US" sz="2400" b="1" dirty="0"/>
              <a:t> </a:t>
            </a:r>
            <a:r>
              <a:rPr lang="en-US" sz="2400" b="1" dirty="0" err="1"/>
              <a:t>grandes</a:t>
            </a:r>
            <a:r>
              <a:rPr lang="en-US" sz="2400" b="1" dirty="0"/>
              <a:t> </a:t>
            </a:r>
            <a:r>
              <a:rPr lang="en-US" sz="2400" b="1" dirty="0" err="1"/>
              <a:t>movimientos</a:t>
            </a:r>
            <a:r>
              <a:rPr lang="en-US" sz="2400" b="1" dirty="0"/>
              <a:t> </a:t>
            </a:r>
            <a:r>
              <a:rPr lang="en-US" sz="2400" b="1" dirty="0" err="1"/>
              <a:t>migratorios</a:t>
            </a:r>
            <a:r>
              <a:rPr lang="en-US" sz="2400" b="1" dirty="0"/>
              <a:t> </a:t>
            </a:r>
            <a:r>
              <a:rPr lang="en-US" sz="2400" b="1" dirty="0" err="1"/>
              <a:t>desde</a:t>
            </a:r>
            <a:r>
              <a:rPr lang="en-US" sz="2400" b="1" dirty="0"/>
              <a:t> las zonas rurales a las </a:t>
            </a:r>
            <a:r>
              <a:rPr lang="en-US" sz="2400" b="1" dirty="0" err="1"/>
              <a:t>ciudades</a:t>
            </a:r>
            <a:r>
              <a:rPr lang="en-US" sz="2400" b="1" dirty="0"/>
              <a:t> con </a:t>
            </a:r>
            <a:r>
              <a:rPr lang="en-US" sz="2400" b="1" dirty="0" err="1"/>
              <a:t>efectos</a:t>
            </a:r>
            <a:r>
              <a:rPr lang="en-US" sz="2400" b="1" dirty="0"/>
              <a:t> tanto para </a:t>
            </a:r>
            <a:r>
              <a:rPr lang="en-US" sz="2400" b="1" dirty="0" err="1"/>
              <a:t>unas</a:t>
            </a:r>
            <a:r>
              <a:rPr lang="en-US" sz="2400" b="1" dirty="0"/>
              <a:t> </a:t>
            </a:r>
            <a:r>
              <a:rPr lang="en-US" sz="2400" b="1" dirty="0" err="1"/>
              <a:t>como</a:t>
            </a:r>
            <a:r>
              <a:rPr lang="en-US" sz="2400" b="1" dirty="0"/>
              <a:t> para </a:t>
            </a:r>
            <a:r>
              <a:rPr lang="en-US" sz="2400" b="1" dirty="0" err="1"/>
              <a:t>otras</a:t>
            </a:r>
            <a:r>
              <a:rPr lang="en-US" sz="1700" dirty="0"/>
              <a:t>. </a:t>
            </a:r>
          </a:p>
        </p:txBody>
      </p:sp>
      <p:sp>
        <p:nvSpPr>
          <p:cNvPr id="4" name="CuadroTexto 3">
            <a:extLst>
              <a:ext uri="{FF2B5EF4-FFF2-40B4-BE49-F238E27FC236}">
                <a16:creationId xmlns:a16="http://schemas.microsoft.com/office/drawing/2014/main" id="{56992E5A-FB09-111F-DF28-1043252D8F97}"/>
              </a:ext>
            </a:extLst>
          </p:cNvPr>
          <p:cNvSpPr txBox="1"/>
          <p:nvPr/>
        </p:nvSpPr>
        <p:spPr>
          <a:xfrm>
            <a:off x="729049" y="787352"/>
            <a:ext cx="2516588" cy="369332"/>
          </a:xfrm>
          <a:prstGeom prst="rect">
            <a:avLst/>
          </a:prstGeom>
          <a:noFill/>
        </p:spPr>
        <p:txBody>
          <a:bodyPr wrap="square" rtlCol="0">
            <a:spAutoFit/>
          </a:bodyPr>
          <a:lstStyle/>
          <a:p>
            <a:r>
              <a:rPr lang="es-ES" dirty="0"/>
              <a:t>CONTEXTO SOCIAL</a:t>
            </a:r>
          </a:p>
        </p:txBody>
      </p:sp>
    </p:spTree>
    <p:extLst>
      <p:ext uri="{BB962C8B-B14F-4D97-AF65-F5344CB8AC3E}">
        <p14:creationId xmlns:p14="http://schemas.microsoft.com/office/powerpoint/2010/main" val="2522510159"/>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822E080-34B3-A151-1626-EB26705CF79C}"/>
              </a:ext>
            </a:extLst>
          </p:cNvPr>
          <p:cNvPicPr>
            <a:picLocks noChangeAspect="1"/>
          </p:cNvPicPr>
          <p:nvPr/>
        </p:nvPicPr>
        <p:blipFill>
          <a:blip r:embed="rId2"/>
          <a:stretch>
            <a:fillRect/>
          </a:stretch>
        </p:blipFill>
        <p:spPr>
          <a:xfrm>
            <a:off x="800101" y="506448"/>
            <a:ext cx="9344024" cy="5156516"/>
          </a:xfrm>
          <a:prstGeom prst="rect">
            <a:avLst/>
          </a:prstGeom>
        </p:spPr>
      </p:pic>
      <p:pic>
        <p:nvPicPr>
          <p:cNvPr id="2" name="Picture 2" descr="Escudo del Ministerio">
            <a:extLst>
              <a:ext uri="{FF2B5EF4-FFF2-40B4-BE49-F238E27FC236}">
                <a16:creationId xmlns:a16="http://schemas.microsoft.com/office/drawing/2014/main" id="{5A6C875E-38D3-2EC8-7F92-0F594FAE47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8702" y="5628292"/>
            <a:ext cx="3586162" cy="723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33353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id="{68AF5748-FED8-45BA-8631-26D1D10F32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uadroTexto 2">
            <a:extLst>
              <a:ext uri="{FF2B5EF4-FFF2-40B4-BE49-F238E27FC236}">
                <a16:creationId xmlns:a16="http://schemas.microsoft.com/office/drawing/2014/main" id="{0FFE290C-FFD0-412B-00AF-52903304C327}"/>
              </a:ext>
            </a:extLst>
          </p:cNvPr>
          <p:cNvSpPr txBox="1"/>
          <p:nvPr/>
        </p:nvSpPr>
        <p:spPr>
          <a:xfrm>
            <a:off x="477981" y="1122363"/>
            <a:ext cx="4023360" cy="3204134"/>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3400" dirty="0">
                <a:latin typeface="+mj-lt"/>
                <a:ea typeface="+mj-ea"/>
                <a:cs typeface="+mj-cs"/>
              </a:rPr>
              <a:t>¿Es </a:t>
            </a:r>
            <a:r>
              <a:rPr lang="en-US" sz="3400" dirty="0" err="1">
                <a:latin typeface="+mj-lt"/>
                <a:ea typeface="+mj-ea"/>
                <a:cs typeface="+mj-cs"/>
              </a:rPr>
              <a:t>nuestro</a:t>
            </a:r>
            <a:r>
              <a:rPr lang="en-US" sz="3400" dirty="0">
                <a:latin typeface="+mj-lt"/>
                <a:ea typeface="+mj-ea"/>
                <a:cs typeface="+mj-cs"/>
              </a:rPr>
              <a:t> </a:t>
            </a:r>
            <a:r>
              <a:rPr lang="en-US" sz="3400" dirty="0" err="1">
                <a:latin typeface="+mj-lt"/>
                <a:ea typeface="+mj-ea"/>
                <a:cs typeface="+mj-cs"/>
              </a:rPr>
              <a:t>sitema</a:t>
            </a:r>
            <a:r>
              <a:rPr lang="en-US" sz="3400" dirty="0">
                <a:latin typeface="+mj-lt"/>
                <a:ea typeface="+mj-ea"/>
                <a:cs typeface="+mj-cs"/>
              </a:rPr>
              <a:t> </a:t>
            </a:r>
            <a:r>
              <a:rPr lang="en-US" sz="3400" dirty="0" err="1">
                <a:latin typeface="+mj-lt"/>
                <a:ea typeface="+mj-ea"/>
                <a:cs typeface="+mj-cs"/>
              </a:rPr>
              <a:t>educativo</a:t>
            </a:r>
            <a:r>
              <a:rPr lang="en-US" sz="3400" dirty="0">
                <a:latin typeface="+mj-lt"/>
                <a:ea typeface="+mj-ea"/>
                <a:cs typeface="+mj-cs"/>
              </a:rPr>
              <a:t> un </a:t>
            </a:r>
            <a:r>
              <a:rPr lang="en-US" sz="3400" dirty="0" err="1">
                <a:latin typeface="+mj-lt"/>
                <a:ea typeface="+mj-ea"/>
                <a:cs typeface="+mj-cs"/>
              </a:rPr>
              <a:t>modelo</a:t>
            </a:r>
            <a:r>
              <a:rPr lang="en-US" sz="3400" dirty="0">
                <a:latin typeface="+mj-lt"/>
                <a:ea typeface="+mj-ea"/>
                <a:cs typeface="+mj-cs"/>
              </a:rPr>
              <a:t> que </a:t>
            </a:r>
            <a:r>
              <a:rPr lang="en-US" sz="3400" dirty="0" err="1">
                <a:latin typeface="+mj-lt"/>
                <a:ea typeface="+mj-ea"/>
                <a:cs typeface="+mj-cs"/>
              </a:rPr>
              <a:t>valora</a:t>
            </a:r>
            <a:r>
              <a:rPr lang="en-US" sz="3400" dirty="0">
                <a:latin typeface="+mj-lt"/>
                <a:ea typeface="+mj-ea"/>
                <a:cs typeface="+mj-cs"/>
              </a:rPr>
              <a:t> la </a:t>
            </a:r>
            <a:r>
              <a:rPr lang="en-US" sz="3400" dirty="0" err="1">
                <a:latin typeface="+mj-lt"/>
                <a:ea typeface="+mj-ea"/>
                <a:cs typeface="+mj-cs"/>
              </a:rPr>
              <a:t>diversidad</a:t>
            </a:r>
            <a:r>
              <a:rPr lang="en-US" sz="3400" dirty="0">
                <a:latin typeface="+mj-lt"/>
                <a:ea typeface="+mj-ea"/>
                <a:cs typeface="+mj-cs"/>
              </a:rPr>
              <a:t> cultural?</a:t>
            </a: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2">
            <a:extLst>
              <a:ext uri="{FF2B5EF4-FFF2-40B4-BE49-F238E27FC236}">
                <a16:creationId xmlns:a16="http://schemas.microsoft.com/office/drawing/2014/main" id="{60521191-DF9F-5B87-0620-B9E1579F48C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864608" y="821645"/>
            <a:ext cx="6846363" cy="5063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2571282"/>
      </p:ext>
    </p:extLst>
  </p:cSld>
  <p:clrMapOvr>
    <a:masterClrMapping/>
  </p:clrMapOvr>
  <p:transition spd="slow">
    <p:push di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Diagrama&#10;&#10;Descripción generada automáticamente">
            <a:extLst>
              <a:ext uri="{FF2B5EF4-FFF2-40B4-BE49-F238E27FC236}">
                <a16:creationId xmlns:a16="http://schemas.microsoft.com/office/drawing/2014/main" id="{D07A2279-1C62-8790-64D6-2BC28A0DFA56}"/>
              </a:ext>
            </a:extLst>
          </p:cNvPr>
          <p:cNvPicPr>
            <a:picLocks noChangeAspect="1"/>
          </p:cNvPicPr>
          <p:nvPr/>
        </p:nvPicPr>
        <p:blipFill>
          <a:blip r:embed="rId2"/>
          <a:stretch>
            <a:fillRect/>
          </a:stretch>
        </p:blipFill>
        <p:spPr>
          <a:xfrm>
            <a:off x="249644" y="985686"/>
            <a:ext cx="5627197" cy="4773570"/>
          </a:xfrm>
          <a:prstGeom prst="rect">
            <a:avLst/>
          </a:prstGeom>
        </p:spPr>
      </p:pic>
      <p:pic>
        <p:nvPicPr>
          <p:cNvPr id="3" name="Imagen 2" descr="Diagrama&#10;&#10;Descripción generada automáticamente">
            <a:extLst>
              <a:ext uri="{FF2B5EF4-FFF2-40B4-BE49-F238E27FC236}">
                <a16:creationId xmlns:a16="http://schemas.microsoft.com/office/drawing/2014/main" id="{9074F517-03B4-287D-C491-C76138A690D0}"/>
              </a:ext>
            </a:extLst>
          </p:cNvPr>
          <p:cNvPicPr>
            <a:picLocks noChangeAspect="1"/>
          </p:cNvPicPr>
          <p:nvPr/>
        </p:nvPicPr>
        <p:blipFill>
          <a:blip r:embed="rId3"/>
          <a:stretch>
            <a:fillRect/>
          </a:stretch>
        </p:blipFill>
        <p:spPr>
          <a:xfrm>
            <a:off x="5530259" y="531339"/>
            <a:ext cx="6412097" cy="5682265"/>
          </a:xfrm>
          <a:prstGeom prst="rect">
            <a:avLst/>
          </a:prstGeom>
        </p:spPr>
      </p:pic>
      <p:sp>
        <p:nvSpPr>
          <p:cNvPr id="4" name="CuadroTexto 3">
            <a:extLst>
              <a:ext uri="{FF2B5EF4-FFF2-40B4-BE49-F238E27FC236}">
                <a16:creationId xmlns:a16="http://schemas.microsoft.com/office/drawing/2014/main" id="{55FEA550-FD58-8E31-858A-C9D2D1E8AA33}"/>
              </a:ext>
            </a:extLst>
          </p:cNvPr>
          <p:cNvSpPr txBox="1"/>
          <p:nvPr/>
        </p:nvSpPr>
        <p:spPr>
          <a:xfrm>
            <a:off x="1315778" y="339383"/>
            <a:ext cx="8498073" cy="369332"/>
          </a:xfrm>
          <a:prstGeom prst="rect">
            <a:avLst/>
          </a:prstGeom>
          <a:noFill/>
        </p:spPr>
        <p:txBody>
          <a:bodyPr wrap="square">
            <a:spAutoFit/>
          </a:bodyPr>
          <a:lstStyle/>
          <a:p>
            <a:r>
              <a:rPr lang="es-ES" b="1" i="0" dirty="0">
                <a:solidFill>
                  <a:srgbClr val="0070C0"/>
                </a:solidFill>
                <a:effectLst/>
                <a:latin typeface="Times New Roman" panose="02020603050405020304" pitchFamily="18" charset="0"/>
              </a:rPr>
              <a:t>Enfoques y modelos de educación intercultural. Fuente: Bartolomé (1997, p. 44-45)</a:t>
            </a:r>
            <a:endParaRPr lang="es-ES" b="1" dirty="0">
              <a:solidFill>
                <a:srgbClr val="0070C0"/>
              </a:solidFill>
            </a:endParaRPr>
          </a:p>
        </p:txBody>
      </p:sp>
    </p:spTree>
    <p:extLst>
      <p:ext uri="{BB962C8B-B14F-4D97-AF65-F5344CB8AC3E}">
        <p14:creationId xmlns:p14="http://schemas.microsoft.com/office/powerpoint/2010/main" val="2919793303"/>
      </p:ext>
    </p:extLst>
  </p:cSld>
  <p:clrMapOvr>
    <a:masterClrMapping/>
  </p:clrMapOvr>
  <p:transition spd="slow">
    <p:push dir="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Diagrama&#10;&#10;Descripción generada automáticamente">
            <a:extLst>
              <a:ext uri="{FF2B5EF4-FFF2-40B4-BE49-F238E27FC236}">
                <a16:creationId xmlns:a16="http://schemas.microsoft.com/office/drawing/2014/main" id="{F78BD9FD-9D5B-B8E0-B149-6495EF00CC47}"/>
              </a:ext>
            </a:extLst>
          </p:cNvPr>
          <p:cNvPicPr>
            <a:picLocks noChangeAspect="1"/>
          </p:cNvPicPr>
          <p:nvPr/>
        </p:nvPicPr>
        <p:blipFill>
          <a:blip r:embed="rId2"/>
          <a:stretch>
            <a:fillRect/>
          </a:stretch>
        </p:blipFill>
        <p:spPr>
          <a:xfrm>
            <a:off x="370704" y="1631090"/>
            <a:ext cx="5851657" cy="3925037"/>
          </a:xfrm>
          <a:prstGeom prst="rect">
            <a:avLst/>
          </a:prstGeom>
        </p:spPr>
      </p:pic>
      <p:pic>
        <p:nvPicPr>
          <p:cNvPr id="3" name="Imagen 2" descr="Diagrama&#10;&#10;Descripción generada automáticamente">
            <a:extLst>
              <a:ext uri="{FF2B5EF4-FFF2-40B4-BE49-F238E27FC236}">
                <a16:creationId xmlns:a16="http://schemas.microsoft.com/office/drawing/2014/main" id="{036FD04D-BA86-B6B4-1DE6-61810AEA6CAD}"/>
              </a:ext>
            </a:extLst>
          </p:cNvPr>
          <p:cNvPicPr>
            <a:picLocks noChangeAspect="1"/>
          </p:cNvPicPr>
          <p:nvPr/>
        </p:nvPicPr>
        <p:blipFill rotWithShape="1">
          <a:blip r:embed="rId3"/>
          <a:srcRect l="2036"/>
          <a:stretch/>
        </p:blipFill>
        <p:spPr>
          <a:xfrm>
            <a:off x="6297625" y="1310672"/>
            <a:ext cx="5523671" cy="4245455"/>
          </a:xfrm>
          <a:prstGeom prst="rect">
            <a:avLst/>
          </a:prstGeom>
        </p:spPr>
      </p:pic>
      <p:sp>
        <p:nvSpPr>
          <p:cNvPr id="4" name="CuadroTexto 3">
            <a:extLst>
              <a:ext uri="{FF2B5EF4-FFF2-40B4-BE49-F238E27FC236}">
                <a16:creationId xmlns:a16="http://schemas.microsoft.com/office/drawing/2014/main" id="{5216E8DC-E9D1-21DC-F04D-EDDC68BB6CC4}"/>
              </a:ext>
            </a:extLst>
          </p:cNvPr>
          <p:cNvSpPr txBox="1"/>
          <p:nvPr/>
        </p:nvSpPr>
        <p:spPr>
          <a:xfrm>
            <a:off x="1266351" y="524734"/>
            <a:ext cx="8498073" cy="369332"/>
          </a:xfrm>
          <a:prstGeom prst="rect">
            <a:avLst/>
          </a:prstGeom>
          <a:noFill/>
        </p:spPr>
        <p:txBody>
          <a:bodyPr wrap="square">
            <a:spAutoFit/>
          </a:bodyPr>
          <a:lstStyle/>
          <a:p>
            <a:r>
              <a:rPr lang="es-ES" b="1" i="0" dirty="0">
                <a:solidFill>
                  <a:srgbClr val="0070C0"/>
                </a:solidFill>
                <a:effectLst/>
                <a:latin typeface="Times New Roman" panose="02020603050405020304" pitchFamily="18" charset="0"/>
              </a:rPr>
              <a:t>Enfoques y modelos de educación intercultural. Fuente: Bartolomé (1997, p. 44-45)</a:t>
            </a:r>
            <a:endParaRPr lang="es-ES" b="1" dirty="0">
              <a:solidFill>
                <a:srgbClr val="0070C0"/>
              </a:solidFill>
            </a:endParaRPr>
          </a:p>
        </p:txBody>
      </p:sp>
    </p:spTree>
    <p:extLst>
      <p:ext uri="{BB962C8B-B14F-4D97-AF65-F5344CB8AC3E}">
        <p14:creationId xmlns:p14="http://schemas.microsoft.com/office/powerpoint/2010/main" val="1429803982"/>
      </p:ext>
    </p:extLst>
  </p:cSld>
  <p:clrMapOvr>
    <a:masterClrMapping/>
  </p:clrMapOvr>
  <p:transition spd="slow">
    <p:push dir="u"/>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nterculturalidad crítica y educación intercultural Catherine Walsh -  YouTube">
            <a:extLst>
              <a:ext uri="{FF2B5EF4-FFF2-40B4-BE49-F238E27FC236}">
                <a16:creationId xmlns:a16="http://schemas.microsoft.com/office/drawing/2014/main" id="{0A7351C1-5C82-7C4C-C3C9-4CF4895518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773" y="1669863"/>
            <a:ext cx="4625310" cy="3464518"/>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a:extLst>
              <a:ext uri="{FF2B5EF4-FFF2-40B4-BE49-F238E27FC236}">
                <a16:creationId xmlns:a16="http://schemas.microsoft.com/office/drawing/2014/main" id="{037D7AAF-7A83-BFFD-4CFC-B4770468C730}"/>
              </a:ext>
            </a:extLst>
          </p:cNvPr>
          <p:cNvSpPr/>
          <p:nvPr/>
        </p:nvSpPr>
        <p:spPr>
          <a:xfrm>
            <a:off x="5896898" y="1040953"/>
            <a:ext cx="5186362" cy="4093428"/>
          </a:xfrm>
          <a:prstGeom prst="rect">
            <a:avLst/>
          </a:prstGeom>
        </p:spPr>
        <p:txBody>
          <a:bodyPr wrap="square">
            <a:spAutoFit/>
          </a:bodyPr>
          <a:lstStyle/>
          <a:p>
            <a:pPr algn="just"/>
            <a:r>
              <a:rPr lang="es-ES" sz="2000" b="1" dirty="0">
                <a:solidFill>
                  <a:srgbClr val="7030A0"/>
                </a:solidFill>
              </a:rPr>
              <a:t>La interculturalidad debe ser entendida como designio y propuesta de sociedad, </a:t>
            </a:r>
            <a:r>
              <a:rPr lang="es-ES" sz="2000" dirty="0"/>
              <a:t>como proyecto político, social, epistémico y ético dirigido a la transformación estructural y socio-histórica, asentado en la construcción entre todos de una sociedad radicalmente distinta. Una transformación y construcción que no quedan en el enunciado, el discurso o la pura imaginación; por el contrario, requieren de un accionar en cada instancia social, política, educativa y humana (Catherine Walsh)</a:t>
            </a:r>
            <a:endParaRPr lang="es-ES_tradnl" sz="2000" dirty="0"/>
          </a:p>
        </p:txBody>
      </p:sp>
      <p:sp>
        <p:nvSpPr>
          <p:cNvPr id="5" name="CuadroTexto 4">
            <a:extLst>
              <a:ext uri="{FF2B5EF4-FFF2-40B4-BE49-F238E27FC236}">
                <a16:creationId xmlns:a16="http://schemas.microsoft.com/office/drawing/2014/main" id="{64E75ECA-48F1-593B-606E-4E19E7FA0681}"/>
              </a:ext>
            </a:extLst>
          </p:cNvPr>
          <p:cNvSpPr txBox="1"/>
          <p:nvPr/>
        </p:nvSpPr>
        <p:spPr>
          <a:xfrm>
            <a:off x="1251617" y="856287"/>
            <a:ext cx="2677446" cy="461665"/>
          </a:xfrm>
          <a:prstGeom prst="rect">
            <a:avLst/>
          </a:prstGeom>
          <a:noFill/>
        </p:spPr>
        <p:txBody>
          <a:bodyPr wrap="square">
            <a:spAutoFit/>
          </a:bodyPr>
          <a:lstStyle/>
          <a:p>
            <a:r>
              <a:rPr lang="es-ES" sz="2400" dirty="0"/>
              <a:t>Catherine Walsh</a:t>
            </a:r>
          </a:p>
        </p:txBody>
      </p:sp>
    </p:spTree>
    <p:extLst>
      <p:ext uri="{BB962C8B-B14F-4D97-AF65-F5344CB8AC3E}">
        <p14:creationId xmlns:p14="http://schemas.microsoft.com/office/powerpoint/2010/main" val="30358133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F0360368-37BF-E24F-9842-CB3C8252688B}"/>
              </a:ext>
            </a:extLst>
          </p:cNvPr>
          <p:cNvSpPr/>
          <p:nvPr/>
        </p:nvSpPr>
        <p:spPr>
          <a:xfrm>
            <a:off x="296214" y="2746420"/>
            <a:ext cx="11758411" cy="3556679"/>
          </a:xfrm>
          <a:prstGeom prst="rect">
            <a:avLst/>
          </a:prstGeom>
        </p:spPr>
        <p:txBody>
          <a:bodyPr wrap="square">
            <a:spAutoFit/>
          </a:bodyPr>
          <a:lstStyle/>
          <a:p>
            <a:pPr algn="just">
              <a:lnSpc>
                <a:spcPct val="115000"/>
              </a:lnSpc>
              <a:spcAft>
                <a:spcPts val="1000"/>
              </a:spcAft>
            </a:pPr>
            <a:r>
              <a:rPr lang="es-ES" dirty="0">
                <a:latin typeface="Avenir Book" panose="02000503020000020003" pitchFamily="2" charset="0"/>
                <a:ea typeface="Calibri" panose="020F0502020204030204" pitchFamily="34" charset="0"/>
                <a:cs typeface="Times New Roman" panose="02020603050405020304" pitchFamily="18" charset="0"/>
              </a:rPr>
              <a:t>Recordamos el punto de vista del </a:t>
            </a:r>
            <a:r>
              <a:rPr lang="es-ES" b="1" dirty="0">
                <a:solidFill>
                  <a:srgbClr val="C00000"/>
                </a:solidFill>
                <a:latin typeface="Avenir Book" panose="02000503020000020003" pitchFamily="2" charset="0"/>
                <a:ea typeface="Calibri" panose="020F0502020204030204" pitchFamily="34" charset="0"/>
                <a:cs typeface="Times New Roman" panose="02020603050405020304" pitchFamily="18" charset="0"/>
              </a:rPr>
              <a:t>Grupo Eleuterio Quintanilla </a:t>
            </a:r>
            <a:r>
              <a:rPr lang="es-ES" dirty="0">
                <a:latin typeface="Avenir Book" panose="02000503020000020003" pitchFamily="2" charset="0"/>
                <a:ea typeface="Calibri" panose="020F0502020204030204" pitchFamily="34" charset="0"/>
                <a:cs typeface="Times New Roman" panose="02020603050405020304" pitchFamily="18" charset="0"/>
              </a:rPr>
              <a:t>ya que matiza dos cuestiones fundamentales de interés en esta exposición:</a:t>
            </a:r>
          </a:p>
          <a:p>
            <a:pPr algn="just">
              <a:lnSpc>
                <a:spcPct val="115000"/>
              </a:lnSpc>
              <a:spcAft>
                <a:spcPts val="1000"/>
              </a:spcAft>
            </a:pPr>
            <a:r>
              <a:rPr lang="es-ES" b="1" dirty="0">
                <a:latin typeface="Avenir Book" panose="02000503020000020003" pitchFamily="2" charset="0"/>
                <a:ea typeface="Calibri" panose="020F0502020204030204" pitchFamily="34" charset="0"/>
                <a:cs typeface="Times New Roman" panose="02020603050405020304" pitchFamily="18" charset="0"/>
              </a:rPr>
              <a:t>En primer lugar</a:t>
            </a:r>
            <a:r>
              <a:rPr lang="es-ES" dirty="0">
                <a:latin typeface="Avenir Book" panose="02000503020000020003" pitchFamily="2" charset="0"/>
                <a:ea typeface="Calibri" panose="020F0502020204030204" pitchFamily="34" charset="0"/>
                <a:cs typeface="Times New Roman" panose="02020603050405020304" pitchFamily="18" charset="0"/>
              </a:rPr>
              <a:t>, la </a:t>
            </a:r>
            <a:r>
              <a:rPr lang="es-ES" b="1" dirty="0">
                <a:solidFill>
                  <a:srgbClr val="C00000"/>
                </a:solidFill>
                <a:latin typeface="Avenir Book" panose="02000503020000020003" pitchFamily="2" charset="0"/>
                <a:ea typeface="Calibri" panose="020F0502020204030204" pitchFamily="34" charset="0"/>
                <a:cs typeface="Times New Roman" panose="02020603050405020304" pitchFamily="18" charset="0"/>
              </a:rPr>
              <a:t>selección de contenidos curriculares, </a:t>
            </a:r>
            <a:r>
              <a:rPr lang="es-ES" dirty="0">
                <a:latin typeface="Avenir Book" panose="02000503020000020003" pitchFamily="2" charset="0"/>
                <a:ea typeface="Calibri" panose="020F0502020204030204" pitchFamily="34" charset="0"/>
                <a:cs typeface="Times New Roman" panose="02020603050405020304" pitchFamily="18" charset="0"/>
              </a:rPr>
              <a:t>ya que la educación intercultural obliga a someter a crítica los contenidos que tradicionalmente se enseñan a los estudiantes y, por otra, supone incorporar a “los otros”, su historia, sus particularidades y los logros de sus reivindicaciones históricas. </a:t>
            </a:r>
          </a:p>
          <a:p>
            <a:pPr algn="just">
              <a:lnSpc>
                <a:spcPct val="115000"/>
              </a:lnSpc>
              <a:spcAft>
                <a:spcPts val="1000"/>
              </a:spcAft>
            </a:pPr>
            <a:r>
              <a:rPr lang="es-ES" b="1" dirty="0">
                <a:latin typeface="Avenir Book" panose="02000503020000020003" pitchFamily="2" charset="0"/>
                <a:ea typeface="Calibri" panose="020F0502020204030204" pitchFamily="34" charset="0"/>
                <a:cs typeface="Times New Roman" panose="02020603050405020304" pitchFamily="18" charset="0"/>
              </a:rPr>
              <a:t>En segundo lugar</a:t>
            </a:r>
            <a:r>
              <a:rPr lang="es-ES" dirty="0">
                <a:latin typeface="Avenir Book" panose="02000503020000020003" pitchFamily="2" charset="0"/>
                <a:ea typeface="Calibri" panose="020F0502020204030204" pitchFamily="34" charset="0"/>
                <a:cs typeface="Times New Roman" panose="02020603050405020304" pitchFamily="18" charset="0"/>
              </a:rPr>
              <a:t>, también sugiere modificar la </a:t>
            </a:r>
            <a:r>
              <a:rPr lang="es-ES" b="1" dirty="0">
                <a:solidFill>
                  <a:srgbClr val="C00000"/>
                </a:solidFill>
                <a:latin typeface="Avenir Book" panose="02000503020000020003" pitchFamily="2" charset="0"/>
                <a:ea typeface="Calibri" panose="020F0502020204030204" pitchFamily="34" charset="0"/>
                <a:cs typeface="Times New Roman" panose="02020603050405020304" pitchFamily="18" charset="0"/>
              </a:rPr>
              <a:t>metodología tradicional de la enseñanza</a:t>
            </a:r>
            <a:r>
              <a:rPr lang="es-ES" dirty="0">
                <a:latin typeface="Avenir Book" panose="02000503020000020003" pitchFamily="2" charset="0"/>
                <a:ea typeface="Calibri" panose="020F0502020204030204" pitchFamily="34" charset="0"/>
                <a:cs typeface="Times New Roman" panose="02020603050405020304" pitchFamily="18" charset="0"/>
              </a:rPr>
              <a:t>. El modelo de transmisión de conocimientos debe ser superado por un modelo basado en el aprendizaje de la reflexión crítica y construcción de los procesos de pensamiento por parte del alumnado. Supone esta revisación, también, la necesidad de atender a los diversos estilos de aprendizaje del alumnado, promoviendo metodologías activas y participativas, favorecedoras del aprendizaje cooperativo</a:t>
            </a:r>
            <a:r>
              <a:rPr lang="es-ES" sz="2000" dirty="0">
                <a:latin typeface="Avenir Book" panose="02000503020000020003" pitchFamily="2" charset="0"/>
                <a:ea typeface="Calibri" panose="020F0502020204030204" pitchFamily="34" charset="0"/>
                <a:cs typeface="Times New Roman" panose="02020603050405020304" pitchFamily="18" charset="0"/>
              </a:rPr>
              <a:t>.</a:t>
            </a:r>
            <a:endParaRPr lang="es-ES" sz="2000" dirty="0">
              <a:effectLst/>
              <a:latin typeface="Avenir Book" panose="02000503020000020003" pitchFamily="2"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99DC58F5-EAC9-2E48-8D58-8981BBDDEB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2746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7138998"/>
      </p:ext>
    </p:extLst>
  </p:cSld>
  <p:clrMapOvr>
    <a:masterClrMapping/>
  </p:clrMapOvr>
  <p:transition spd="slow">
    <p:randomBar dir="vert"/>
  </p:transition>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1" name="Rectangle 6150">
            <a:extLst>
              <a:ext uri="{FF2B5EF4-FFF2-40B4-BE49-F238E27FC236}">
                <a16:creationId xmlns:a16="http://schemas.microsoft.com/office/drawing/2014/main" id="{2D6FBB9D-1CAA-4D05-AB33-BABDFE17B8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6153" name="Rectangle 6152">
            <a:extLst>
              <a:ext uri="{FF2B5EF4-FFF2-40B4-BE49-F238E27FC236}">
                <a16:creationId xmlns:a16="http://schemas.microsoft.com/office/drawing/2014/main" id="{04727B71-B4B6-4823-80A1-68C40B475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55" name="Rectangle 6154">
            <a:extLst>
              <a:ext uri="{FF2B5EF4-FFF2-40B4-BE49-F238E27FC236}">
                <a16:creationId xmlns:a16="http://schemas.microsoft.com/office/drawing/2014/main" id="{79A6DB05-9FB5-4B07-8675-74C23D4F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6157" name="Rectangle 6156">
            <a:extLst>
              <a:ext uri="{FF2B5EF4-FFF2-40B4-BE49-F238E27FC236}">
                <a16:creationId xmlns:a16="http://schemas.microsoft.com/office/drawing/2014/main" id="{5DF40726-9B19-4165-9C26-757D16E19E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 name="Rectángulo 1">
            <a:extLst>
              <a:ext uri="{FF2B5EF4-FFF2-40B4-BE49-F238E27FC236}">
                <a16:creationId xmlns:a16="http://schemas.microsoft.com/office/drawing/2014/main" id="{6737D048-C336-4643-A60B-BAA5983FC197}"/>
              </a:ext>
            </a:extLst>
          </p:cNvPr>
          <p:cNvSpPr/>
          <p:nvPr/>
        </p:nvSpPr>
        <p:spPr>
          <a:xfrm>
            <a:off x="5386105" y="1491440"/>
            <a:ext cx="6092953" cy="4110847"/>
          </a:xfrm>
          <a:prstGeom prst="rect">
            <a:avLst/>
          </a:prstGeom>
        </p:spPr>
        <p:txBody>
          <a:bodyPr vert="horz" lIns="91440" tIns="45720" rIns="91440" bIns="45720" rtlCol="0">
            <a:normAutofit/>
          </a:bodyPr>
          <a:lstStyle/>
          <a:p>
            <a:pPr marL="449580" indent="-228600" algn="just">
              <a:lnSpc>
                <a:spcPct val="110000"/>
              </a:lnSpc>
              <a:spcAft>
                <a:spcPts val="1000"/>
              </a:spcAft>
              <a:buClr>
                <a:schemeClr val="accent1"/>
              </a:buClr>
              <a:buFont typeface="Arial" panose="020B0604020202020204" pitchFamily="34" charset="0"/>
              <a:buChar char="•"/>
            </a:pPr>
            <a:r>
              <a:rPr lang="en-US" b="1" dirty="0"/>
              <a:t>Es </a:t>
            </a:r>
            <a:r>
              <a:rPr lang="en-US" b="1" dirty="0" err="1"/>
              <a:t>preciso</a:t>
            </a:r>
            <a:r>
              <a:rPr lang="en-US" b="1" dirty="0"/>
              <a:t> </a:t>
            </a:r>
            <a:r>
              <a:rPr lang="en-US" b="1" dirty="0" err="1"/>
              <a:t>destacar</a:t>
            </a:r>
            <a:r>
              <a:rPr lang="en-US" b="1" dirty="0"/>
              <a:t> que la </a:t>
            </a:r>
            <a:r>
              <a:rPr lang="en-US" b="1" dirty="0" err="1"/>
              <a:t>multiculturalidad</a:t>
            </a:r>
            <a:r>
              <a:rPr lang="en-US" b="1" dirty="0"/>
              <a:t> </a:t>
            </a:r>
            <a:r>
              <a:rPr lang="en-US" b="1" dirty="0" err="1"/>
              <a:t>como</a:t>
            </a:r>
            <a:r>
              <a:rPr lang="en-US" b="1" dirty="0"/>
              <a:t> </a:t>
            </a:r>
            <a:r>
              <a:rPr lang="en-US" b="1" dirty="0" err="1"/>
              <a:t>fenómeno</a:t>
            </a:r>
            <a:r>
              <a:rPr lang="en-US" b="1" dirty="0"/>
              <a:t> que </a:t>
            </a:r>
            <a:r>
              <a:rPr lang="en-US" b="1" dirty="0" err="1"/>
              <a:t>implica</a:t>
            </a:r>
            <a:r>
              <a:rPr lang="en-US" b="1" dirty="0"/>
              <a:t> la </a:t>
            </a:r>
            <a:r>
              <a:rPr lang="en-US" b="1" dirty="0" err="1"/>
              <a:t>convivencia</a:t>
            </a:r>
            <a:r>
              <a:rPr lang="en-US" b="1" dirty="0"/>
              <a:t> de </a:t>
            </a:r>
            <a:r>
              <a:rPr lang="en-US" b="1" dirty="0" err="1"/>
              <a:t>diferentes</a:t>
            </a:r>
            <a:r>
              <a:rPr lang="en-US" b="1" dirty="0"/>
              <a:t> </a:t>
            </a:r>
            <a:r>
              <a:rPr lang="en-US" b="1" dirty="0" err="1"/>
              <a:t>culturas</a:t>
            </a:r>
            <a:r>
              <a:rPr lang="en-US" b="1" dirty="0"/>
              <a:t> </a:t>
            </a:r>
            <a:r>
              <a:rPr lang="en-US" b="1" dirty="0" err="1"/>
              <a:t>en</a:t>
            </a:r>
            <a:r>
              <a:rPr lang="en-US" b="1" dirty="0"/>
              <a:t> un </a:t>
            </a:r>
            <a:r>
              <a:rPr lang="en-US" b="1" dirty="0" err="1"/>
              <a:t>mismo</a:t>
            </a:r>
            <a:r>
              <a:rPr lang="en-US" b="1" dirty="0"/>
              <a:t> </a:t>
            </a:r>
            <a:r>
              <a:rPr lang="en-US" b="1" dirty="0" err="1"/>
              <a:t>espacio</a:t>
            </a:r>
            <a:r>
              <a:rPr lang="en-US" b="1" dirty="0"/>
              <a:t>, no es algo natural </a:t>
            </a:r>
            <a:r>
              <a:rPr lang="en-US" b="1" dirty="0" err="1"/>
              <a:t>ni</a:t>
            </a:r>
            <a:r>
              <a:rPr lang="en-US" b="1" dirty="0"/>
              <a:t> </a:t>
            </a:r>
            <a:r>
              <a:rPr lang="en-US" b="1" dirty="0" err="1"/>
              <a:t>espontaneo</a:t>
            </a:r>
            <a:r>
              <a:rPr lang="en-US" b="1" dirty="0"/>
              <a:t>. Es </a:t>
            </a:r>
            <a:r>
              <a:rPr lang="en-US" b="1" dirty="0" err="1"/>
              <a:t>una</a:t>
            </a:r>
            <a:r>
              <a:rPr lang="en-US" b="1" dirty="0"/>
              <a:t> </a:t>
            </a:r>
            <a:r>
              <a:rPr lang="en-US" b="1" dirty="0" err="1"/>
              <a:t>creación</a:t>
            </a:r>
            <a:r>
              <a:rPr lang="en-US" b="1" dirty="0"/>
              <a:t> </a:t>
            </a:r>
            <a:r>
              <a:rPr lang="en-US" b="1" dirty="0" err="1"/>
              <a:t>histórica</a:t>
            </a:r>
            <a:r>
              <a:rPr lang="en-US" b="1" dirty="0"/>
              <a:t> que </a:t>
            </a:r>
            <a:r>
              <a:rPr lang="en-US" b="1" dirty="0" err="1"/>
              <a:t>implica</a:t>
            </a:r>
            <a:r>
              <a:rPr lang="en-US" b="1" dirty="0"/>
              <a:t> </a:t>
            </a:r>
            <a:r>
              <a:rPr lang="en-US" b="1" dirty="0" err="1"/>
              <a:t>decisión</a:t>
            </a:r>
            <a:r>
              <a:rPr lang="en-US" b="1" dirty="0"/>
              <a:t>, </a:t>
            </a:r>
            <a:r>
              <a:rPr lang="en-US" b="1" dirty="0" err="1"/>
              <a:t>voluntad</a:t>
            </a:r>
            <a:r>
              <a:rPr lang="en-US" b="1" dirty="0"/>
              <a:t> </a:t>
            </a:r>
            <a:r>
              <a:rPr lang="en-US" b="1" dirty="0" err="1"/>
              <a:t>política</a:t>
            </a:r>
            <a:r>
              <a:rPr lang="en-US" b="1" dirty="0"/>
              <a:t>, </a:t>
            </a:r>
            <a:r>
              <a:rPr lang="en-US" b="1" dirty="0" err="1"/>
              <a:t>movilización</a:t>
            </a:r>
            <a:r>
              <a:rPr lang="en-US" b="1" dirty="0"/>
              <a:t>, </a:t>
            </a:r>
            <a:r>
              <a:rPr lang="en-US" b="1" dirty="0" err="1"/>
              <a:t>organización</a:t>
            </a:r>
            <a:r>
              <a:rPr lang="en-US" b="1" dirty="0"/>
              <a:t> de </a:t>
            </a:r>
            <a:r>
              <a:rPr lang="en-US" b="1" dirty="0" err="1"/>
              <a:t>cada</a:t>
            </a:r>
            <a:r>
              <a:rPr lang="en-US" b="1" dirty="0"/>
              <a:t> </a:t>
            </a:r>
            <a:r>
              <a:rPr lang="en-US" b="1" dirty="0" err="1"/>
              <a:t>grupo</a:t>
            </a:r>
            <a:r>
              <a:rPr lang="en-US" b="1" dirty="0"/>
              <a:t> cultural con </a:t>
            </a:r>
            <a:r>
              <a:rPr lang="en-US" b="1" dirty="0" err="1"/>
              <a:t>miras</a:t>
            </a:r>
            <a:r>
              <a:rPr lang="en-US" b="1" dirty="0"/>
              <a:t> a fines </a:t>
            </a:r>
            <a:r>
              <a:rPr lang="en-US" b="1" dirty="0" err="1"/>
              <a:t>comunes</a:t>
            </a:r>
            <a:r>
              <a:rPr lang="en-US" b="1" dirty="0"/>
              <a:t>. Que </a:t>
            </a:r>
            <a:r>
              <a:rPr lang="en-US" b="1" dirty="0" err="1"/>
              <a:t>exige</a:t>
            </a:r>
            <a:r>
              <a:rPr lang="en-US" b="1" dirty="0"/>
              <a:t> </a:t>
            </a:r>
            <a:r>
              <a:rPr lang="en-US" b="1" dirty="0" err="1"/>
              <a:t>por</a:t>
            </a:r>
            <a:r>
              <a:rPr lang="en-US" b="1" dirty="0"/>
              <a:t> tanto, </a:t>
            </a:r>
            <a:r>
              <a:rPr lang="en-US" b="1" dirty="0" err="1"/>
              <a:t>cierta</a:t>
            </a:r>
            <a:r>
              <a:rPr lang="en-US" b="1" dirty="0"/>
              <a:t> </a:t>
            </a:r>
            <a:r>
              <a:rPr lang="en-US" b="1" dirty="0" err="1"/>
              <a:t>práctica</a:t>
            </a:r>
            <a:r>
              <a:rPr lang="en-US" b="1" dirty="0"/>
              <a:t> </a:t>
            </a:r>
            <a:r>
              <a:rPr lang="en-US" b="1" dirty="0" err="1"/>
              <a:t>educativa</a:t>
            </a:r>
            <a:r>
              <a:rPr lang="en-US" b="1" dirty="0"/>
              <a:t> </a:t>
            </a:r>
            <a:r>
              <a:rPr lang="en-US" b="1" dirty="0" err="1"/>
              <a:t>coherente</a:t>
            </a:r>
            <a:r>
              <a:rPr lang="en-US" b="1" dirty="0"/>
              <a:t> con </a:t>
            </a:r>
            <a:r>
              <a:rPr lang="en-US" b="1" dirty="0" err="1"/>
              <a:t>esos</a:t>
            </a:r>
            <a:r>
              <a:rPr lang="en-US" b="1" dirty="0"/>
              <a:t> </a:t>
            </a:r>
            <a:r>
              <a:rPr lang="en-US" b="1" dirty="0" err="1"/>
              <a:t>objetivos</a:t>
            </a:r>
            <a:r>
              <a:rPr lang="en-US" b="1" dirty="0"/>
              <a:t>. Que </a:t>
            </a:r>
            <a:r>
              <a:rPr lang="en-US" b="1" dirty="0" err="1"/>
              <a:t>exige</a:t>
            </a:r>
            <a:r>
              <a:rPr lang="en-US" b="1" dirty="0"/>
              <a:t> </a:t>
            </a:r>
            <a:r>
              <a:rPr lang="en-US" b="1" dirty="0" err="1"/>
              <a:t>una</a:t>
            </a:r>
            <a:r>
              <a:rPr lang="en-US" b="1" dirty="0"/>
              <a:t> </a:t>
            </a:r>
            <a:r>
              <a:rPr lang="en-US" b="1" dirty="0" err="1"/>
              <a:t>nueva</a:t>
            </a:r>
            <a:r>
              <a:rPr lang="en-US" b="1" dirty="0"/>
              <a:t> </a:t>
            </a:r>
            <a:r>
              <a:rPr lang="en-US" b="1" dirty="0" err="1"/>
              <a:t>ética</a:t>
            </a:r>
            <a:r>
              <a:rPr lang="en-US" b="1" dirty="0"/>
              <a:t> </a:t>
            </a:r>
            <a:r>
              <a:rPr lang="en-US" b="1" dirty="0" err="1"/>
              <a:t>fundada</a:t>
            </a:r>
            <a:r>
              <a:rPr lang="en-US" b="1" dirty="0"/>
              <a:t> </a:t>
            </a:r>
            <a:r>
              <a:rPr lang="en-US" b="1" dirty="0" err="1"/>
              <a:t>en</a:t>
            </a:r>
            <a:r>
              <a:rPr lang="en-US" b="1" dirty="0"/>
              <a:t> </a:t>
            </a:r>
            <a:r>
              <a:rPr lang="en-US" b="1" dirty="0" err="1"/>
              <a:t>el</a:t>
            </a:r>
            <a:r>
              <a:rPr lang="en-US" b="1" dirty="0"/>
              <a:t> </a:t>
            </a:r>
            <a:r>
              <a:rPr lang="en-US" b="1" dirty="0" err="1"/>
              <a:t>respeto</a:t>
            </a:r>
            <a:r>
              <a:rPr lang="en-US" b="1" dirty="0"/>
              <a:t> a las </a:t>
            </a:r>
            <a:r>
              <a:rPr lang="en-US" b="1" dirty="0" err="1"/>
              <a:t>diferencias</a:t>
            </a:r>
            <a:r>
              <a:rPr lang="en-US" b="1" dirty="0"/>
              <a:t> (Paulo Freire).</a:t>
            </a:r>
          </a:p>
        </p:txBody>
      </p:sp>
      <p:pic>
        <p:nvPicPr>
          <p:cNvPr id="6146" name="Picture 2" descr="Sobre las cualidades de un buen docente, por el pedagogo y filósofo  brasileño Paulo Freire - Cultura Inquieta">
            <a:extLst>
              <a:ext uri="{FF2B5EF4-FFF2-40B4-BE49-F238E27FC236}">
                <a16:creationId xmlns:a16="http://schemas.microsoft.com/office/drawing/2014/main" id="{A6CCB689-059C-5F45-A5B8-35BD0C718E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74" r="-2" b="-2"/>
          <a:stretch/>
        </p:blipFill>
        <p:spPr bwMode="auto">
          <a:xfrm>
            <a:off x="758951" y="1706728"/>
            <a:ext cx="4435131" cy="3132468"/>
          </a:xfrm>
          <a:prstGeom prst="rect">
            <a:avLst/>
          </a:prstGeom>
          <a:noFill/>
          <a:extLst>
            <a:ext uri="{909E8E84-426E-40DD-AFC4-6F175D3DCCD1}">
              <a14:hiddenFill xmlns:a14="http://schemas.microsoft.com/office/drawing/2010/main">
                <a:solidFill>
                  <a:srgbClr val="FFFFFF"/>
                </a:solidFill>
              </a14:hiddenFill>
            </a:ext>
          </a:extLst>
        </p:spPr>
      </p:pic>
      <p:sp>
        <p:nvSpPr>
          <p:cNvPr id="6159" name="Rectangle 6158">
            <a:extLst>
              <a:ext uri="{FF2B5EF4-FFF2-40B4-BE49-F238E27FC236}">
                <a16:creationId xmlns:a16="http://schemas.microsoft.com/office/drawing/2014/main" id="{21B3977D-00DD-E3F0-9E7E-2330CBFDF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uadroTexto 2">
            <a:extLst>
              <a:ext uri="{FF2B5EF4-FFF2-40B4-BE49-F238E27FC236}">
                <a16:creationId xmlns:a16="http://schemas.microsoft.com/office/drawing/2014/main" id="{32813864-F9FA-EB1E-FBB8-91843C037C0C}"/>
              </a:ext>
            </a:extLst>
          </p:cNvPr>
          <p:cNvSpPr txBox="1"/>
          <p:nvPr/>
        </p:nvSpPr>
        <p:spPr>
          <a:xfrm>
            <a:off x="1014413" y="1005840"/>
            <a:ext cx="2386012" cy="369332"/>
          </a:xfrm>
          <a:prstGeom prst="rect">
            <a:avLst/>
          </a:prstGeom>
          <a:noFill/>
        </p:spPr>
        <p:txBody>
          <a:bodyPr wrap="square" rtlCol="0">
            <a:spAutoFit/>
          </a:bodyPr>
          <a:lstStyle/>
          <a:p>
            <a:r>
              <a:rPr lang="es-ES" b="1" dirty="0"/>
              <a:t>PAULO FREIRE</a:t>
            </a:r>
          </a:p>
        </p:txBody>
      </p:sp>
    </p:spTree>
    <p:extLst>
      <p:ext uri="{BB962C8B-B14F-4D97-AF65-F5344CB8AC3E}">
        <p14:creationId xmlns:p14="http://schemas.microsoft.com/office/powerpoint/2010/main" val="32435083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946F396C-9B74-DF4B-93FE-F0BBF5CCCEF2}"/>
              </a:ext>
            </a:extLst>
          </p:cNvPr>
          <p:cNvSpPr/>
          <p:nvPr/>
        </p:nvSpPr>
        <p:spPr>
          <a:xfrm>
            <a:off x="871538" y="929055"/>
            <a:ext cx="9721956" cy="1569660"/>
          </a:xfrm>
          <a:prstGeom prst="rect">
            <a:avLst/>
          </a:prstGeom>
        </p:spPr>
        <p:txBody>
          <a:bodyPr wrap="square">
            <a:spAutoFit/>
          </a:bodyPr>
          <a:lstStyle/>
          <a:p>
            <a:pPr algn="just"/>
            <a:r>
              <a:rPr lang="es-ES" sz="2400" b="1" dirty="0">
                <a:solidFill>
                  <a:srgbClr val="C00000"/>
                </a:solidFill>
                <a:latin typeface="Avenir Book" panose="02000503020000020003" pitchFamily="2" charset="0"/>
              </a:rPr>
              <a:t>Numerosas investigaciones siguen poniendo de manifiesto la escasez de contenidos en el currículum que destaquen el valor de otras culturas no hegemónicas o bien su inclusión en el currículum desde una perspectiva </a:t>
            </a:r>
            <a:r>
              <a:rPr lang="es-ES" sz="2400" b="1" i="1" dirty="0">
                <a:solidFill>
                  <a:srgbClr val="C00000"/>
                </a:solidFill>
                <a:latin typeface="Avenir Book" panose="02000503020000020003" pitchFamily="2" charset="0"/>
              </a:rPr>
              <a:t>folclórica</a:t>
            </a:r>
            <a:endParaRPr lang="es-ES" sz="2400" dirty="0">
              <a:solidFill>
                <a:srgbClr val="211D1E"/>
              </a:solidFill>
              <a:effectLst/>
              <a:latin typeface="Avenir Book" panose="02000503020000020003" pitchFamily="2" charset="0"/>
            </a:endParaRPr>
          </a:p>
        </p:txBody>
      </p:sp>
      <p:sp>
        <p:nvSpPr>
          <p:cNvPr id="3" name="CuadroTexto 2">
            <a:extLst>
              <a:ext uri="{FF2B5EF4-FFF2-40B4-BE49-F238E27FC236}">
                <a16:creationId xmlns:a16="http://schemas.microsoft.com/office/drawing/2014/main" id="{93D88243-62AB-1745-9CA1-2DA6DF29A589}"/>
              </a:ext>
            </a:extLst>
          </p:cNvPr>
          <p:cNvSpPr txBox="1"/>
          <p:nvPr/>
        </p:nvSpPr>
        <p:spPr>
          <a:xfrm>
            <a:off x="768157" y="361145"/>
            <a:ext cx="7592164" cy="461665"/>
          </a:xfrm>
          <a:prstGeom prst="rect">
            <a:avLst/>
          </a:prstGeom>
          <a:noFill/>
        </p:spPr>
        <p:txBody>
          <a:bodyPr wrap="square" rtlCol="0">
            <a:spAutoFit/>
          </a:bodyPr>
          <a:lstStyle/>
          <a:p>
            <a:pPr algn="ctr"/>
            <a:r>
              <a:rPr lang="es-ES_tradnl" sz="2400" b="1" dirty="0">
                <a:solidFill>
                  <a:srgbClr val="C00000"/>
                </a:solidFill>
              </a:rPr>
              <a:t>Currículo intercultural y contenidos</a:t>
            </a:r>
          </a:p>
        </p:txBody>
      </p:sp>
      <p:sp>
        <p:nvSpPr>
          <p:cNvPr id="4" name="Rectángulo 3">
            <a:extLst>
              <a:ext uri="{FF2B5EF4-FFF2-40B4-BE49-F238E27FC236}">
                <a16:creationId xmlns:a16="http://schemas.microsoft.com/office/drawing/2014/main" id="{41B4E3BF-A986-2B47-8947-AF7A99E86955}"/>
              </a:ext>
            </a:extLst>
          </p:cNvPr>
          <p:cNvSpPr/>
          <p:nvPr/>
        </p:nvSpPr>
        <p:spPr>
          <a:xfrm>
            <a:off x="3544750" y="2835792"/>
            <a:ext cx="7170875" cy="3416320"/>
          </a:xfrm>
          <a:prstGeom prst="rect">
            <a:avLst/>
          </a:prstGeom>
        </p:spPr>
        <p:txBody>
          <a:bodyPr wrap="square">
            <a:spAutoFit/>
          </a:bodyPr>
          <a:lstStyle/>
          <a:p>
            <a:pPr algn="just"/>
            <a:r>
              <a:rPr lang="es-ES" sz="2400" b="1" dirty="0">
                <a:solidFill>
                  <a:srgbClr val="C00000"/>
                </a:solidFill>
                <a:latin typeface="Avenir Book" panose="02000503020000020003" pitchFamily="2" charset="0"/>
              </a:rPr>
              <a:t>Plantear el tema de la justicia social y de igualdad de oportunidades en el sistema educativo</a:t>
            </a:r>
            <a:r>
              <a:rPr lang="es-ES" sz="2400" dirty="0">
                <a:solidFill>
                  <a:srgbClr val="C00000"/>
                </a:solidFill>
                <a:latin typeface="Avenir Book" panose="02000503020000020003" pitchFamily="2" charset="0"/>
              </a:rPr>
              <a:t>, </a:t>
            </a:r>
            <a:r>
              <a:rPr lang="es-ES" sz="2400" dirty="0">
                <a:latin typeface="Avenir Book" panose="02000503020000020003" pitchFamily="2" charset="0"/>
              </a:rPr>
              <a:t>recuerda Torres </a:t>
            </a:r>
            <a:r>
              <a:rPr lang="es-ES" sz="2400" dirty="0" err="1">
                <a:latin typeface="Avenir Book" panose="02000503020000020003" pitchFamily="2" charset="0"/>
              </a:rPr>
              <a:t>Santomé</a:t>
            </a:r>
            <a:r>
              <a:rPr lang="es-ES" sz="2400" dirty="0">
                <a:latin typeface="Avenir Book" panose="02000503020000020003" pitchFamily="2" charset="0"/>
              </a:rPr>
              <a:t> (2008), pasa por analizar y evaluar el </a:t>
            </a:r>
            <a:r>
              <a:rPr lang="es-ES" sz="2400" b="1" dirty="0">
                <a:solidFill>
                  <a:srgbClr val="C00000"/>
                </a:solidFill>
                <a:latin typeface="Avenir Book" panose="02000503020000020003" pitchFamily="2" charset="0"/>
              </a:rPr>
              <a:t>grado en que el currículo escolar es respetuoso con las distintas idiosincrasias de los colectivos y personas que tienen que convivir en esa institución, una escuela y un contexto educativo que, recordamos, es multicultural</a:t>
            </a:r>
            <a:r>
              <a:rPr lang="es-ES" sz="2400" dirty="0">
                <a:latin typeface="Avenir Book" panose="02000503020000020003" pitchFamily="2" charset="0"/>
              </a:rPr>
              <a:t>. </a:t>
            </a:r>
          </a:p>
        </p:txBody>
      </p:sp>
      <p:pic>
        <p:nvPicPr>
          <p:cNvPr id="12290" name="Picture 2" descr="La justicia curricular - Ediciones Morata">
            <a:extLst>
              <a:ext uri="{FF2B5EF4-FFF2-40B4-BE49-F238E27FC236}">
                <a16:creationId xmlns:a16="http://schemas.microsoft.com/office/drawing/2014/main" id="{BC41D7D1-4116-0443-9D6D-C094EB0D77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1538" y="2928123"/>
            <a:ext cx="2156857" cy="3046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682019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D6FBB9D-1CAA-4D05-AB33-BABDFE17B8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Rectangle 14">
            <a:extLst>
              <a:ext uri="{FF2B5EF4-FFF2-40B4-BE49-F238E27FC236}">
                <a16:creationId xmlns:a16="http://schemas.microsoft.com/office/drawing/2014/main" id="{04727B71-B4B6-4823-80A1-68C40B475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79A6DB05-9FB5-4B07-8675-74C23D4F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9" name="Rectangle 18">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uadroTexto 2">
            <a:extLst>
              <a:ext uri="{FF2B5EF4-FFF2-40B4-BE49-F238E27FC236}">
                <a16:creationId xmlns:a16="http://schemas.microsoft.com/office/drawing/2014/main" id="{3D2749B6-F5D8-054E-BFF2-AD5C3057E7A1}"/>
              </a:ext>
            </a:extLst>
          </p:cNvPr>
          <p:cNvSpPr txBox="1"/>
          <p:nvPr/>
        </p:nvSpPr>
        <p:spPr>
          <a:xfrm>
            <a:off x="841248" y="256032"/>
            <a:ext cx="10506456" cy="101498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400" b="1" dirty="0">
                <a:solidFill>
                  <a:schemeClr val="bg1"/>
                </a:solidFill>
                <a:highlight>
                  <a:srgbClr val="800080"/>
                </a:highlight>
                <a:latin typeface="+mj-lt"/>
                <a:ea typeface="+mj-ea"/>
                <a:cs typeface="+mj-cs"/>
              </a:rPr>
              <a:t>UNA ESCUELA QUE APRENDE DEL CONTEXTO</a:t>
            </a:r>
          </a:p>
        </p:txBody>
      </p:sp>
      <p:sp>
        <p:nvSpPr>
          <p:cNvPr id="21" name="Rectangle 20">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9144"/>
          </a:xfrm>
          <a:prstGeom prst="rect">
            <a:avLst/>
          </a:prstGeom>
          <a:solidFill>
            <a:schemeClr val="tx1">
              <a:lumMod val="65000"/>
              <a:lumOff val="35000"/>
              <a:alpha val="30000"/>
            </a:schemeClr>
          </a:solidFill>
          <a:ln w="9525">
            <a:solidFill>
              <a:schemeClr val="tx1">
                <a:lumMod val="65000"/>
                <a:lumOff val="35000"/>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8" name="Diagrama 7">
            <a:extLst>
              <a:ext uri="{FF2B5EF4-FFF2-40B4-BE49-F238E27FC236}">
                <a16:creationId xmlns:a16="http://schemas.microsoft.com/office/drawing/2014/main" id="{00FCBD3F-5F40-774B-A718-53EDDDB6FE5E}"/>
              </a:ext>
            </a:extLst>
          </p:cNvPr>
          <p:cNvGraphicFramePr/>
          <p:nvPr>
            <p:extLst>
              <p:ext uri="{D42A27DB-BD31-4B8C-83A1-F6EECF244321}">
                <p14:modId xmlns:p14="http://schemas.microsoft.com/office/powerpoint/2010/main" val="802114508"/>
              </p:ext>
            </p:extLst>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3531876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C822F79-EEC2-7546-AFB8-D94BE4BCD3B0}"/>
              </a:ext>
            </a:extLst>
          </p:cNvPr>
          <p:cNvPicPr>
            <a:picLocks noChangeAspect="1"/>
          </p:cNvPicPr>
          <p:nvPr/>
        </p:nvPicPr>
        <p:blipFill>
          <a:blip r:embed="rId2"/>
          <a:stretch>
            <a:fillRect/>
          </a:stretch>
        </p:blipFill>
        <p:spPr>
          <a:xfrm>
            <a:off x="0" y="95759"/>
            <a:ext cx="12192000" cy="6666481"/>
          </a:xfrm>
          <a:prstGeom prst="rect">
            <a:avLst/>
          </a:prstGeom>
        </p:spPr>
      </p:pic>
    </p:spTree>
    <p:extLst>
      <p:ext uri="{BB962C8B-B14F-4D97-AF65-F5344CB8AC3E}">
        <p14:creationId xmlns:p14="http://schemas.microsoft.com/office/powerpoint/2010/main" val="16641261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Foto en blanco y negro de un grupo de personas sentadas en una mesa&#10;&#10;El contenido generado por IA puede ser incorrecto.">
            <a:extLst>
              <a:ext uri="{FF2B5EF4-FFF2-40B4-BE49-F238E27FC236}">
                <a16:creationId xmlns:a16="http://schemas.microsoft.com/office/drawing/2014/main" id="{7DD8D2AD-2D08-F499-C53D-ACAE755850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801" b="20893"/>
          <a:stretch/>
        </p:blipFill>
        <p:spPr bwMode="auto">
          <a:xfrm>
            <a:off x="20" y="1"/>
            <a:ext cx="12191980" cy="4801624"/>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a:extLst>
              <a:ext uri="{FF2B5EF4-FFF2-40B4-BE49-F238E27FC236}">
                <a16:creationId xmlns:a16="http://schemas.microsoft.com/office/drawing/2014/main" id="{869D0616-C03A-7097-EE6B-E1AF191D3324}"/>
              </a:ext>
            </a:extLst>
          </p:cNvPr>
          <p:cNvSpPr/>
          <p:nvPr/>
        </p:nvSpPr>
        <p:spPr>
          <a:xfrm>
            <a:off x="518984" y="4956314"/>
            <a:ext cx="11108724" cy="1306417"/>
          </a:xfrm>
          <a:prstGeom prst="rect">
            <a:avLst/>
          </a:prstGeom>
        </p:spPr>
        <p:txBody>
          <a:bodyPr vert="horz" lIns="91440" tIns="45720" rIns="91440" bIns="45720" rtlCol="0">
            <a:noAutofit/>
          </a:bodyPr>
          <a:lstStyle/>
          <a:p>
            <a:pPr algn="just">
              <a:lnSpc>
                <a:spcPct val="110000"/>
              </a:lnSpc>
              <a:spcAft>
                <a:spcPts val="600"/>
              </a:spcAft>
              <a:buClr>
                <a:schemeClr val="accent1"/>
              </a:buClr>
            </a:pPr>
            <a:r>
              <a:rPr lang="en-US" sz="2000" b="1" dirty="0"/>
              <a:t>A </a:t>
            </a:r>
            <a:r>
              <a:rPr lang="en-US" sz="2000" b="1" dirty="0" err="1"/>
              <a:t>nivel</a:t>
            </a:r>
            <a:r>
              <a:rPr lang="en-US" sz="2000" b="1" dirty="0"/>
              <a:t> </a:t>
            </a:r>
            <a:r>
              <a:rPr lang="en-US" sz="2000" b="1" dirty="0" err="1"/>
              <a:t>educativo</a:t>
            </a:r>
            <a:r>
              <a:rPr lang="en-US" sz="2000" b="1" dirty="0"/>
              <a:t> </a:t>
            </a:r>
            <a:r>
              <a:rPr lang="en-US" sz="2000" b="1" dirty="0" err="1"/>
              <a:t>el</a:t>
            </a:r>
            <a:r>
              <a:rPr lang="en-US" sz="2000" b="1" dirty="0"/>
              <a:t> panorama </a:t>
            </a:r>
            <a:r>
              <a:rPr lang="en-US" sz="2000" b="1" dirty="0" err="1"/>
              <a:t>español</a:t>
            </a:r>
            <a:r>
              <a:rPr lang="en-US" sz="2000" b="1" dirty="0"/>
              <a:t> se </a:t>
            </a:r>
            <a:r>
              <a:rPr lang="en-US" sz="2000" b="1" dirty="0" err="1"/>
              <a:t>podría</a:t>
            </a:r>
            <a:r>
              <a:rPr lang="en-US" sz="2000" b="1" dirty="0"/>
              <a:t> </a:t>
            </a:r>
            <a:r>
              <a:rPr lang="en-US" sz="2000" b="1" dirty="0" err="1"/>
              <a:t>definir</a:t>
            </a:r>
            <a:r>
              <a:rPr lang="en-US" sz="2000" b="1" dirty="0"/>
              <a:t> </a:t>
            </a:r>
            <a:r>
              <a:rPr lang="en-US" sz="2000" b="1" dirty="0" err="1"/>
              <a:t>como</a:t>
            </a:r>
            <a:r>
              <a:rPr lang="en-US" sz="2000" b="1" dirty="0"/>
              <a:t> un </a:t>
            </a:r>
            <a:r>
              <a:rPr lang="en-US" sz="2000" b="1" dirty="0" err="1"/>
              <a:t>sistema</a:t>
            </a:r>
            <a:r>
              <a:rPr lang="en-US" sz="2000" b="1" dirty="0"/>
              <a:t> con </a:t>
            </a:r>
            <a:r>
              <a:rPr lang="en-US" sz="2000" b="1" dirty="0" err="1"/>
              <a:t>importantes</a:t>
            </a:r>
            <a:r>
              <a:rPr lang="en-US" sz="2000" b="1" dirty="0"/>
              <a:t> </a:t>
            </a:r>
            <a:r>
              <a:rPr lang="en-US" sz="2000" b="1" dirty="0" err="1"/>
              <a:t>carencias</a:t>
            </a:r>
            <a:r>
              <a:rPr lang="en-US" sz="2000" b="1" dirty="0"/>
              <a:t>, </a:t>
            </a:r>
            <a:r>
              <a:rPr lang="en-US" sz="2000" b="1" dirty="0" err="1"/>
              <a:t>masificación</a:t>
            </a:r>
            <a:r>
              <a:rPr lang="en-US" sz="2000" b="1" dirty="0"/>
              <a:t>, </a:t>
            </a:r>
            <a:r>
              <a:rPr lang="en-US" sz="2000" b="1" dirty="0" err="1"/>
              <a:t>fracaso</a:t>
            </a:r>
            <a:r>
              <a:rPr lang="en-US" sz="2000" b="1" dirty="0"/>
              <a:t> escolar </a:t>
            </a:r>
            <a:r>
              <a:rPr lang="en-US" sz="2000" b="1" dirty="0" err="1"/>
              <a:t>elevado</a:t>
            </a:r>
            <a:r>
              <a:rPr lang="en-US" sz="2000" b="1" dirty="0"/>
              <a:t> y </a:t>
            </a:r>
            <a:r>
              <a:rPr lang="en-US" sz="2000" b="1" dirty="0" err="1"/>
              <a:t>desescolarización</a:t>
            </a:r>
            <a:r>
              <a:rPr lang="en-US" sz="2000" b="1" dirty="0"/>
              <a:t> de </a:t>
            </a:r>
            <a:r>
              <a:rPr lang="en-US" sz="2000" b="1" dirty="0" err="1"/>
              <a:t>sectores</a:t>
            </a:r>
            <a:r>
              <a:rPr lang="en-US" sz="2000" b="1" dirty="0"/>
              <a:t> </a:t>
            </a:r>
            <a:r>
              <a:rPr lang="en-US" sz="2000" b="1" dirty="0" err="1"/>
              <a:t>minoritarios</a:t>
            </a:r>
            <a:r>
              <a:rPr lang="en-US" sz="2000" b="1" dirty="0"/>
              <a:t> </a:t>
            </a:r>
            <a:r>
              <a:rPr lang="en-US" sz="2000" b="1" dirty="0" err="1"/>
              <a:t>marginados</a:t>
            </a:r>
            <a:r>
              <a:rPr lang="en-US" sz="2000" b="1" dirty="0"/>
              <a:t> </a:t>
            </a:r>
            <a:endParaRPr lang="en-US" sz="2000" b="1" dirty="0">
              <a:effectLst/>
            </a:endParaRPr>
          </a:p>
        </p:txBody>
      </p:sp>
    </p:spTree>
    <p:extLst>
      <p:ext uri="{BB962C8B-B14F-4D97-AF65-F5344CB8AC3E}">
        <p14:creationId xmlns:p14="http://schemas.microsoft.com/office/powerpoint/2010/main" val="374831179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4F6731AC-CB02-96AB-3F22-B8897B71A861}"/>
              </a:ext>
            </a:extLst>
          </p:cNvPr>
          <p:cNvSpPr txBox="1"/>
          <p:nvPr/>
        </p:nvSpPr>
        <p:spPr>
          <a:xfrm>
            <a:off x="1742302" y="593124"/>
            <a:ext cx="4485503" cy="369332"/>
          </a:xfrm>
          <a:prstGeom prst="rect">
            <a:avLst/>
          </a:prstGeom>
          <a:noFill/>
        </p:spPr>
        <p:txBody>
          <a:bodyPr wrap="square" rtlCol="0">
            <a:spAutoFit/>
          </a:bodyPr>
          <a:lstStyle/>
          <a:p>
            <a:r>
              <a:rPr lang="es-ES" dirty="0"/>
              <a:t>Ahora os toca reflexionar a vosotras/os</a:t>
            </a:r>
          </a:p>
        </p:txBody>
      </p:sp>
      <p:pic>
        <p:nvPicPr>
          <p:cNvPr id="3" name="Imagen 2" descr="Interfaz de usuario gráfica&#10;&#10;El contenido generado por IA puede ser incorrecto.">
            <a:extLst>
              <a:ext uri="{FF2B5EF4-FFF2-40B4-BE49-F238E27FC236}">
                <a16:creationId xmlns:a16="http://schemas.microsoft.com/office/drawing/2014/main" id="{1B602E14-C2A9-3A6B-30E3-51BA17031F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6564" y="864973"/>
            <a:ext cx="4111186" cy="2158376"/>
          </a:xfrm>
          <a:prstGeom prst="rect">
            <a:avLst/>
          </a:prstGeom>
        </p:spPr>
      </p:pic>
      <p:sp>
        <p:nvSpPr>
          <p:cNvPr id="4" name="CuadroTexto 3">
            <a:extLst>
              <a:ext uri="{FF2B5EF4-FFF2-40B4-BE49-F238E27FC236}">
                <a16:creationId xmlns:a16="http://schemas.microsoft.com/office/drawing/2014/main" id="{09E3AE55-76DC-EF91-96A0-7795A73AE811}"/>
              </a:ext>
            </a:extLst>
          </p:cNvPr>
          <p:cNvSpPr txBox="1"/>
          <p:nvPr/>
        </p:nvSpPr>
        <p:spPr>
          <a:xfrm>
            <a:off x="1544593" y="4090087"/>
            <a:ext cx="6289589" cy="461665"/>
          </a:xfrm>
          <a:prstGeom prst="rect">
            <a:avLst/>
          </a:prstGeom>
          <a:noFill/>
        </p:spPr>
        <p:txBody>
          <a:bodyPr wrap="square" rtlCol="0">
            <a:spAutoFit/>
          </a:bodyPr>
          <a:lstStyle/>
          <a:p>
            <a:r>
              <a:rPr lang="es-ES" sz="2400" dirty="0"/>
              <a:t>Muchas gracias por vuestra atención</a:t>
            </a:r>
          </a:p>
        </p:txBody>
      </p:sp>
    </p:spTree>
    <p:extLst>
      <p:ext uri="{BB962C8B-B14F-4D97-AF65-F5344CB8AC3E}">
        <p14:creationId xmlns:p14="http://schemas.microsoft.com/office/powerpoint/2010/main" val="17977849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3">
            <a:extLst>
              <a:ext uri="{FF2B5EF4-FFF2-40B4-BE49-F238E27FC236}">
                <a16:creationId xmlns:a16="http://schemas.microsoft.com/office/drawing/2014/main" id="{19BD415E-5B8F-8D05-7FA6-41688AAC56BE}"/>
              </a:ext>
            </a:extLst>
          </p:cNvPr>
          <p:cNvSpPr txBox="1">
            <a:spLocks/>
          </p:cNvSpPr>
          <p:nvPr/>
        </p:nvSpPr>
        <p:spPr>
          <a:xfrm>
            <a:off x="455876" y="335889"/>
            <a:ext cx="11190024" cy="652551"/>
          </a:xfrm>
          <a:prstGeom prst="rect">
            <a:avLst/>
          </a:prstGeom>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2000" b="1" dirty="0">
                <a:latin typeface="Avenir Book" panose="02000503020000020003" pitchFamily="2" charset="0"/>
              </a:rPr>
              <a:t>Ley 14/1970, de 4 de agosto, General de Educación y Financiamiento de la Reforma Educativa (LGE, 1970) </a:t>
            </a:r>
          </a:p>
        </p:txBody>
      </p:sp>
      <p:sp>
        <p:nvSpPr>
          <p:cNvPr id="3" name="Rectángulo 2">
            <a:extLst>
              <a:ext uri="{FF2B5EF4-FFF2-40B4-BE49-F238E27FC236}">
                <a16:creationId xmlns:a16="http://schemas.microsoft.com/office/drawing/2014/main" id="{D6EF7F89-1EF0-8C1A-7A91-3FC4AF920621}"/>
              </a:ext>
            </a:extLst>
          </p:cNvPr>
          <p:cNvSpPr/>
          <p:nvPr/>
        </p:nvSpPr>
        <p:spPr>
          <a:xfrm>
            <a:off x="455876" y="1237165"/>
            <a:ext cx="6751374" cy="2246769"/>
          </a:xfrm>
          <a:prstGeom prst="rect">
            <a:avLst/>
          </a:prstGeom>
        </p:spPr>
        <p:txBody>
          <a:bodyPr wrap="square">
            <a:spAutoFit/>
          </a:bodyPr>
          <a:lstStyle/>
          <a:p>
            <a:pPr algn="just"/>
            <a:r>
              <a:rPr lang="es-ES" sz="2000" dirty="0">
                <a:latin typeface="Avenir Book" panose="02000503020000020003" pitchFamily="2" charset="0"/>
              </a:rPr>
              <a:t>Recordamos que el </a:t>
            </a:r>
            <a:r>
              <a:rPr lang="es-ES" sz="2000" b="1" dirty="0">
                <a:latin typeface="Avenir Book" panose="02000503020000020003" pitchFamily="2" charset="0"/>
              </a:rPr>
              <a:t>contexto sociopolítico </a:t>
            </a:r>
            <a:r>
              <a:rPr lang="es-ES" sz="2000" dirty="0">
                <a:latin typeface="Avenir Book" panose="02000503020000020003" pitchFamily="2" charset="0"/>
              </a:rPr>
              <a:t>en el que se redacta la LGE es en el marco de la </a:t>
            </a:r>
            <a:r>
              <a:rPr lang="es-ES" sz="2000" dirty="0">
                <a:solidFill>
                  <a:schemeClr val="bg1"/>
                </a:solidFill>
                <a:highlight>
                  <a:srgbClr val="800080"/>
                </a:highlight>
                <a:latin typeface="Avenir Book" panose="02000503020000020003" pitchFamily="2" charset="0"/>
              </a:rPr>
              <a:t>dictadura franquista. </a:t>
            </a:r>
            <a:r>
              <a:rPr lang="es-ES" sz="2000" dirty="0">
                <a:latin typeface="Avenir Book" panose="02000503020000020003" pitchFamily="2" charset="0"/>
              </a:rPr>
              <a:t>El sistema educativo español necesitaba una profunda reforma para estar más equiparado al entorno europeo. </a:t>
            </a:r>
          </a:p>
          <a:p>
            <a:pPr algn="just"/>
            <a:endParaRPr lang="es-ES" sz="2000" dirty="0">
              <a:latin typeface="Avenir Book" panose="02000503020000020003" pitchFamily="2" charset="0"/>
            </a:endParaRPr>
          </a:p>
          <a:p>
            <a:pPr algn="just"/>
            <a:r>
              <a:rPr lang="es-ES" sz="2000" dirty="0">
                <a:latin typeface="Avenir Book" panose="02000503020000020003" pitchFamily="2" charset="0"/>
              </a:rPr>
              <a:t>El objetivo de la LGE (1970) había sido dotar a España de un sistema educativo más equitativo y de mayor calidad</a:t>
            </a:r>
            <a:r>
              <a:rPr lang="es-ES" dirty="0">
                <a:latin typeface="Avenir Book" panose="02000503020000020003" pitchFamily="2" charset="0"/>
              </a:rPr>
              <a:t>. </a:t>
            </a:r>
            <a:endParaRPr lang="es-ES" dirty="0">
              <a:effectLst/>
              <a:latin typeface="Avenir Book" panose="02000503020000020003" pitchFamily="2" charset="0"/>
            </a:endParaRPr>
          </a:p>
        </p:txBody>
      </p:sp>
      <p:sp>
        <p:nvSpPr>
          <p:cNvPr id="4" name="Rectángulo 3">
            <a:extLst>
              <a:ext uri="{FF2B5EF4-FFF2-40B4-BE49-F238E27FC236}">
                <a16:creationId xmlns:a16="http://schemas.microsoft.com/office/drawing/2014/main" id="{10CA178F-CF8B-1ED1-246F-CE9031CD14D4}"/>
              </a:ext>
            </a:extLst>
          </p:cNvPr>
          <p:cNvSpPr/>
          <p:nvPr/>
        </p:nvSpPr>
        <p:spPr>
          <a:xfrm>
            <a:off x="455876" y="3787994"/>
            <a:ext cx="6619838" cy="2246769"/>
          </a:xfrm>
          <a:prstGeom prst="rect">
            <a:avLst/>
          </a:prstGeom>
        </p:spPr>
        <p:txBody>
          <a:bodyPr wrap="square">
            <a:spAutoFit/>
          </a:bodyPr>
          <a:lstStyle/>
          <a:p>
            <a:pPr algn="just"/>
            <a:r>
              <a:rPr lang="es-ES" sz="2000" dirty="0">
                <a:latin typeface="Avenir Book" panose="02000503020000020003" pitchFamily="2" charset="0"/>
              </a:rPr>
              <a:t>En relación con la atención a la diversidad del alumnado no encontramos, en dicha ley, actuaciones concretas. </a:t>
            </a:r>
          </a:p>
          <a:p>
            <a:pPr algn="just"/>
            <a:endParaRPr lang="es-ES" sz="2000" dirty="0">
              <a:latin typeface="Avenir Book" panose="02000503020000020003" pitchFamily="2" charset="0"/>
            </a:endParaRPr>
          </a:p>
          <a:p>
            <a:pPr algn="just"/>
            <a:r>
              <a:rPr lang="es-ES" sz="2000" dirty="0">
                <a:solidFill>
                  <a:schemeClr val="bg1"/>
                </a:solidFill>
                <a:highlight>
                  <a:srgbClr val="800080"/>
                </a:highlight>
                <a:latin typeface="Avenir Book" panose="02000503020000020003" pitchFamily="2" charset="0"/>
              </a:rPr>
              <a:t>La Educación General Básica tiene por finalidad proporcionar una formación integral, fundamentalmente igual para todos y adaptada, en lo posible, a las aptitudes y capacidades de cada uno</a:t>
            </a:r>
            <a:r>
              <a:rPr lang="es-ES" sz="2000" dirty="0">
                <a:highlight>
                  <a:srgbClr val="800080"/>
                </a:highlight>
                <a:latin typeface="Avenir Book" panose="02000503020000020003" pitchFamily="2" charset="0"/>
              </a:rPr>
              <a:t>. </a:t>
            </a:r>
            <a:endParaRPr lang="es-ES" sz="2000" dirty="0">
              <a:effectLst/>
              <a:highlight>
                <a:srgbClr val="800080"/>
              </a:highlight>
              <a:latin typeface="Avenir Book" panose="02000503020000020003" pitchFamily="2" charset="0"/>
            </a:endParaRPr>
          </a:p>
        </p:txBody>
      </p:sp>
      <p:pic>
        <p:nvPicPr>
          <p:cNvPr id="5" name="Picture 2" descr="Villar Palasí, el ministro que reformó la educación española">
            <a:extLst>
              <a:ext uri="{FF2B5EF4-FFF2-40B4-BE49-F238E27FC236}">
                <a16:creationId xmlns:a16="http://schemas.microsoft.com/office/drawing/2014/main" id="{02AF001E-7215-6AF0-62E3-59BDE9E169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77702" y="1237165"/>
            <a:ext cx="3627366" cy="2031325"/>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5">
            <a:extLst>
              <a:ext uri="{FF2B5EF4-FFF2-40B4-BE49-F238E27FC236}">
                <a16:creationId xmlns:a16="http://schemas.microsoft.com/office/drawing/2014/main" id="{366CDF14-638B-0284-D6B8-02938EDEE041}"/>
              </a:ext>
            </a:extLst>
          </p:cNvPr>
          <p:cNvSpPr/>
          <p:nvPr/>
        </p:nvSpPr>
        <p:spPr>
          <a:xfrm>
            <a:off x="7526866" y="3589510"/>
            <a:ext cx="4177508" cy="2862322"/>
          </a:xfrm>
          <a:prstGeom prst="rect">
            <a:avLst/>
          </a:prstGeom>
        </p:spPr>
        <p:txBody>
          <a:bodyPr wrap="square">
            <a:spAutoFit/>
          </a:bodyPr>
          <a:lstStyle/>
          <a:p>
            <a:pPr algn="just"/>
            <a:r>
              <a:rPr lang="es-ES" dirty="0">
                <a:latin typeface="Avenir Book" panose="02000503020000020003" pitchFamily="2" charset="0"/>
              </a:rPr>
              <a:t>Dicha ley que estuvo vigente –aunque de forma parcial– hasta 1990, fue impulsada por el Ministro de Educación José Luis Villar </a:t>
            </a:r>
            <a:r>
              <a:rPr lang="es-ES" dirty="0" err="1">
                <a:latin typeface="Avenir Book" panose="02000503020000020003" pitchFamily="2" charset="0"/>
              </a:rPr>
              <a:t>Palasí</a:t>
            </a:r>
            <a:r>
              <a:rPr lang="es-ES" dirty="0">
                <a:latin typeface="Avenir Book" panose="02000503020000020003" pitchFamily="2" charset="0"/>
              </a:rPr>
              <a:t>. </a:t>
            </a:r>
          </a:p>
          <a:p>
            <a:pPr algn="just"/>
            <a:endParaRPr lang="es-ES" b="1" dirty="0">
              <a:solidFill>
                <a:srgbClr val="0070C0"/>
              </a:solidFill>
              <a:latin typeface="Avenir Book" panose="02000503020000020003" pitchFamily="2" charset="0"/>
            </a:endParaRPr>
          </a:p>
          <a:p>
            <a:pPr algn="just"/>
            <a:r>
              <a:rPr lang="es-ES" b="1" dirty="0">
                <a:solidFill>
                  <a:srgbClr val="0070C0"/>
                </a:solidFill>
              </a:rPr>
              <a:t>La gran aportación de esta ley fue la creación de una educación general básica, única y obligatoria hasta los catorce años. </a:t>
            </a:r>
          </a:p>
          <a:p>
            <a:pPr algn="just"/>
            <a:endParaRPr lang="es-ES" dirty="0">
              <a:effectLst/>
              <a:latin typeface="Bell MT" panose="02020503060305020303" pitchFamily="18" charset="77"/>
            </a:endParaRPr>
          </a:p>
        </p:txBody>
      </p:sp>
    </p:spTree>
    <p:extLst>
      <p:ext uri="{BB962C8B-B14F-4D97-AF65-F5344CB8AC3E}">
        <p14:creationId xmlns:p14="http://schemas.microsoft.com/office/powerpoint/2010/main" val="4109634865"/>
      </p:ext>
    </p:extLst>
  </p:cSld>
  <p:clrMapOvr>
    <a:masterClrMapping/>
  </p:clrMapOvr>
  <p:transition spd="slow">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726908CC-6AC4-4222-8250-B90B6072E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F2F606D8-696E-4B76-BB10-43672AA147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2751" y="302429"/>
            <a:ext cx="11550506" cy="6053922"/>
          </a:xfrm>
          <a:prstGeom prst="rect">
            <a:avLst/>
          </a:prstGeom>
          <a:solidFill>
            <a:schemeClr val="bg1"/>
          </a:solidFill>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Imagen en blanco y negro de un grupo de personas&#10;&#10;El contenido generado por IA puede ser incorrecto.">
            <a:extLst>
              <a:ext uri="{FF2B5EF4-FFF2-40B4-BE49-F238E27FC236}">
                <a16:creationId xmlns:a16="http://schemas.microsoft.com/office/drawing/2014/main" id="{B920C16F-DBC6-C3AC-EC40-1B4E4DCEED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747" r="-1" b="6075"/>
          <a:stretch/>
        </p:blipFill>
        <p:spPr bwMode="auto">
          <a:xfrm>
            <a:off x="201136" y="1881788"/>
            <a:ext cx="7658665" cy="4014105"/>
          </a:xfrm>
          <a:prstGeom prst="rect">
            <a:avLst/>
          </a:prstGeom>
          <a:noFill/>
          <a:extLst>
            <a:ext uri="{909E8E84-426E-40DD-AFC4-6F175D3DCCD1}">
              <a14:hiddenFill xmlns:a14="http://schemas.microsoft.com/office/drawing/2010/main">
                <a:solidFill>
                  <a:srgbClr val="FFFFFF"/>
                </a:solidFill>
              </a14:hiddenFill>
            </a:ext>
          </a:extLst>
        </p:spPr>
      </p:pic>
      <p:sp>
        <p:nvSpPr>
          <p:cNvPr id="1035" name="Rectangle 1034">
            <a:extLst>
              <a:ext uri="{FF2B5EF4-FFF2-40B4-BE49-F238E27FC236}">
                <a16:creationId xmlns:a16="http://schemas.microsoft.com/office/drawing/2014/main" id="{3ABF1881-5AFD-48F9-979A-19EE2FE30A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78608" y="2735029"/>
            <a:ext cx="148286" cy="1188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CuadroTexto 1">
            <a:extLst>
              <a:ext uri="{FF2B5EF4-FFF2-40B4-BE49-F238E27FC236}">
                <a16:creationId xmlns:a16="http://schemas.microsoft.com/office/drawing/2014/main" id="{DAEA1292-897D-E5E1-09F0-FFBD45B7BC65}"/>
              </a:ext>
            </a:extLst>
          </p:cNvPr>
          <p:cNvSpPr txBox="1"/>
          <p:nvPr/>
        </p:nvSpPr>
        <p:spPr>
          <a:xfrm>
            <a:off x="9786551" y="1655805"/>
            <a:ext cx="617838" cy="369332"/>
          </a:xfrm>
          <a:prstGeom prst="rect">
            <a:avLst/>
          </a:prstGeom>
          <a:noFill/>
        </p:spPr>
        <p:txBody>
          <a:bodyPr wrap="square" rtlCol="0">
            <a:spAutoFit/>
          </a:bodyPr>
          <a:lstStyle/>
          <a:p>
            <a:endParaRPr lang="es-ES" dirty="0"/>
          </a:p>
        </p:txBody>
      </p:sp>
      <p:sp>
        <p:nvSpPr>
          <p:cNvPr id="4" name="CuadroTexto 3">
            <a:extLst>
              <a:ext uri="{FF2B5EF4-FFF2-40B4-BE49-F238E27FC236}">
                <a16:creationId xmlns:a16="http://schemas.microsoft.com/office/drawing/2014/main" id="{AD84F968-7ECF-F2E2-8546-8674CF9D579E}"/>
              </a:ext>
            </a:extLst>
          </p:cNvPr>
          <p:cNvSpPr txBox="1"/>
          <p:nvPr/>
        </p:nvSpPr>
        <p:spPr>
          <a:xfrm>
            <a:off x="8070880" y="1101807"/>
            <a:ext cx="3673045" cy="1477328"/>
          </a:xfrm>
          <a:prstGeom prst="rect">
            <a:avLst/>
          </a:prstGeom>
          <a:noFill/>
        </p:spPr>
        <p:txBody>
          <a:bodyPr wrap="square" rtlCol="0">
            <a:spAutoFit/>
          </a:bodyPr>
          <a:lstStyle/>
          <a:p>
            <a:endParaRPr lang="es-ES" sz="1800" dirty="0">
              <a:effectLst/>
              <a:latin typeface="Aptos" panose="020B0004020202020204" pitchFamily="34" charset="0"/>
              <a:ea typeface="Aptos" panose="020B0004020202020204" pitchFamily="34" charset="0"/>
              <a:cs typeface="Times New Roman" panose="02020603050405020304" pitchFamily="18" charset="0"/>
            </a:endParaRPr>
          </a:p>
          <a:p>
            <a:pPr algn="just" fontAlgn="base"/>
            <a:r>
              <a:rPr lang="es-ES" sz="1800" b="1" dirty="0">
                <a:solidFill>
                  <a:srgbClr val="000000"/>
                </a:solidFill>
                <a:effectLst/>
                <a:latin typeface="Nunito" pitchFamily="2" charset="77"/>
                <a:ea typeface="Times New Roman" panose="02020603050405020304" pitchFamily="18" charset="0"/>
                <a:cs typeface="Times New Roman" panose="02020603050405020304" pitchFamily="18" charset="0"/>
              </a:rPr>
              <a:t>España se ve afectada por una alternancia reiterada de ideas entre conservadoras y progresistas.</a:t>
            </a:r>
            <a:endParaRPr lang="es-ES" sz="18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6" name="CuadroTexto 5">
            <a:extLst>
              <a:ext uri="{FF2B5EF4-FFF2-40B4-BE49-F238E27FC236}">
                <a16:creationId xmlns:a16="http://schemas.microsoft.com/office/drawing/2014/main" id="{31F09702-8EFE-E105-6200-93E066A21EFA}"/>
              </a:ext>
            </a:extLst>
          </p:cNvPr>
          <p:cNvSpPr txBox="1"/>
          <p:nvPr/>
        </p:nvSpPr>
        <p:spPr>
          <a:xfrm>
            <a:off x="8070880" y="2544765"/>
            <a:ext cx="3673045" cy="3416320"/>
          </a:xfrm>
          <a:prstGeom prst="rect">
            <a:avLst/>
          </a:prstGeom>
          <a:noFill/>
        </p:spPr>
        <p:txBody>
          <a:bodyPr wrap="square">
            <a:spAutoFit/>
          </a:bodyPr>
          <a:lstStyle/>
          <a:p>
            <a:pPr algn="just"/>
            <a:r>
              <a:rPr lang="es-ES" sz="1800" dirty="0">
                <a:latin typeface="Avenir Book" panose="02000503020000020003" pitchFamily="2" charset="0"/>
              </a:rPr>
              <a:t>Ley Orgánica 5/1980, de 19 de junio, por la que se regula el Estatuto de Centros Escolares (LOECE) fue una </a:t>
            </a:r>
            <a:r>
              <a:rPr lang="es-ES" sz="1800" b="1" dirty="0">
                <a:solidFill>
                  <a:srgbClr val="7030A0"/>
                </a:solidFill>
                <a:latin typeface="Avenir Book" panose="02000503020000020003" pitchFamily="2" charset="0"/>
              </a:rPr>
              <a:t>ley elaborada por el grupo político de Unión de Centro Democrático (UCD) </a:t>
            </a:r>
            <a:r>
              <a:rPr lang="es-ES" sz="1800" dirty="0">
                <a:latin typeface="Avenir Book" panose="02000503020000020003" pitchFamily="2" charset="0"/>
              </a:rPr>
              <a:t>y publicada en el BOE en 1980. Trataba de desarrollar el </a:t>
            </a:r>
            <a:r>
              <a:rPr lang="es-ES" sz="1800" b="1" dirty="0">
                <a:latin typeface="Avenir Book" panose="02000503020000020003" pitchFamily="2" charset="0"/>
              </a:rPr>
              <a:t>Artículo 27 –referido al Derecho a la Educación</a:t>
            </a:r>
            <a:r>
              <a:rPr lang="es-ES" sz="1800" dirty="0">
                <a:latin typeface="Avenir Book" panose="02000503020000020003" pitchFamily="2" charset="0"/>
              </a:rPr>
              <a:t>– reconocido en la Constitución Española (1978) </a:t>
            </a:r>
            <a:r>
              <a:rPr lang="es-ES" sz="1800" b="1" dirty="0">
                <a:solidFill>
                  <a:srgbClr val="7030A0"/>
                </a:solidFill>
                <a:latin typeface="Avenir Book" panose="02000503020000020003" pitchFamily="2" charset="0"/>
              </a:rPr>
              <a:t>con </a:t>
            </a:r>
            <a:r>
              <a:rPr lang="es-ES" sz="1800" dirty="0">
                <a:solidFill>
                  <a:srgbClr val="7030A0"/>
                </a:solidFill>
                <a:latin typeface="Avenir Book" panose="02000503020000020003" pitchFamily="2" charset="0"/>
              </a:rPr>
              <a:t>una </a:t>
            </a:r>
            <a:r>
              <a:rPr lang="es-ES" sz="1800" u="sng" dirty="0">
                <a:solidFill>
                  <a:srgbClr val="7030A0"/>
                </a:solidFill>
                <a:latin typeface="Avenir Book" panose="02000503020000020003" pitchFamily="2" charset="0"/>
              </a:rPr>
              <a:t>perspectiva conservadora</a:t>
            </a:r>
            <a:r>
              <a:rPr lang="es-ES" sz="1800" dirty="0">
                <a:solidFill>
                  <a:srgbClr val="7030A0"/>
                </a:solidFill>
                <a:latin typeface="Avenir Book" panose="02000503020000020003" pitchFamily="2" charset="0"/>
              </a:rPr>
              <a:t>. </a:t>
            </a:r>
          </a:p>
        </p:txBody>
      </p:sp>
      <p:sp>
        <p:nvSpPr>
          <p:cNvPr id="5" name="Rectángulo 4">
            <a:extLst>
              <a:ext uri="{FF2B5EF4-FFF2-40B4-BE49-F238E27FC236}">
                <a16:creationId xmlns:a16="http://schemas.microsoft.com/office/drawing/2014/main" id="{6024F235-1CE4-2976-1E4F-9E810C6FB25A}"/>
              </a:ext>
            </a:extLst>
          </p:cNvPr>
          <p:cNvSpPr/>
          <p:nvPr/>
        </p:nvSpPr>
        <p:spPr>
          <a:xfrm>
            <a:off x="558800" y="453294"/>
            <a:ext cx="10820399" cy="646331"/>
          </a:xfrm>
          <a:prstGeom prst="rect">
            <a:avLst/>
          </a:prstGeom>
        </p:spPr>
        <p:txBody>
          <a:bodyPr wrap="square">
            <a:spAutoFit/>
          </a:bodyPr>
          <a:lstStyle/>
          <a:p>
            <a:pPr algn="ctr"/>
            <a:r>
              <a:rPr lang="es-ES" b="1" dirty="0">
                <a:latin typeface="Avenir Book" panose="02000503020000020003" pitchFamily="2" charset="0"/>
              </a:rPr>
              <a:t>Ley Orgánica 5/1980, de 19 de junio, por la que se regula el Estatuto de Centros Escolares </a:t>
            </a:r>
          </a:p>
          <a:p>
            <a:pPr algn="ctr"/>
            <a:r>
              <a:rPr lang="es-ES" b="1" dirty="0">
                <a:latin typeface="Avenir Book" panose="02000503020000020003" pitchFamily="2" charset="0"/>
              </a:rPr>
              <a:t>(LOECE, 1980) </a:t>
            </a:r>
            <a:endParaRPr lang="es-ES" b="1" dirty="0">
              <a:effectLst/>
              <a:latin typeface="Avenir Book" panose="02000503020000020003" pitchFamily="2" charset="0"/>
            </a:endParaRPr>
          </a:p>
        </p:txBody>
      </p:sp>
    </p:spTree>
    <p:extLst>
      <p:ext uri="{BB962C8B-B14F-4D97-AF65-F5344CB8AC3E}">
        <p14:creationId xmlns:p14="http://schemas.microsoft.com/office/powerpoint/2010/main" val="4171966761"/>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RECURSO DE 1NCONST1TUCIONALIPAD CONTRA EL ESTATUTO DE CENTROS ESCOLARES">
            <a:extLst>
              <a:ext uri="{FF2B5EF4-FFF2-40B4-BE49-F238E27FC236}">
                <a16:creationId xmlns:a16="http://schemas.microsoft.com/office/drawing/2014/main" id="{30395418-851E-E71B-3B31-8D44AAD2D3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8075" y="1269195"/>
            <a:ext cx="3746499" cy="5292673"/>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a:extLst>
              <a:ext uri="{FF2B5EF4-FFF2-40B4-BE49-F238E27FC236}">
                <a16:creationId xmlns:a16="http://schemas.microsoft.com/office/drawing/2014/main" id="{0125C39C-C72F-B537-BAF5-E68B2D50AF26}"/>
              </a:ext>
            </a:extLst>
          </p:cNvPr>
          <p:cNvSpPr/>
          <p:nvPr/>
        </p:nvSpPr>
        <p:spPr>
          <a:xfrm>
            <a:off x="558800" y="453294"/>
            <a:ext cx="10820399" cy="646331"/>
          </a:xfrm>
          <a:prstGeom prst="rect">
            <a:avLst/>
          </a:prstGeom>
        </p:spPr>
        <p:txBody>
          <a:bodyPr wrap="square">
            <a:spAutoFit/>
          </a:bodyPr>
          <a:lstStyle/>
          <a:p>
            <a:pPr algn="ctr"/>
            <a:r>
              <a:rPr lang="es-ES" b="1" dirty="0">
                <a:latin typeface="Avenir Book" panose="02000503020000020003" pitchFamily="2" charset="0"/>
              </a:rPr>
              <a:t>Ley Orgánica 5/1980, de 19 de junio, por la que se regula el Estatuto de Centros Escolares </a:t>
            </a:r>
          </a:p>
          <a:p>
            <a:pPr algn="ctr"/>
            <a:r>
              <a:rPr lang="es-ES" b="1" dirty="0">
                <a:latin typeface="Avenir Book" panose="02000503020000020003" pitchFamily="2" charset="0"/>
              </a:rPr>
              <a:t>(LOECE, 1980) </a:t>
            </a:r>
            <a:endParaRPr lang="es-ES" b="1" dirty="0">
              <a:effectLst/>
              <a:latin typeface="Avenir Book" panose="02000503020000020003" pitchFamily="2" charset="0"/>
            </a:endParaRPr>
          </a:p>
        </p:txBody>
      </p:sp>
      <p:sp>
        <p:nvSpPr>
          <p:cNvPr id="4" name="Rectángulo 3">
            <a:extLst>
              <a:ext uri="{FF2B5EF4-FFF2-40B4-BE49-F238E27FC236}">
                <a16:creationId xmlns:a16="http://schemas.microsoft.com/office/drawing/2014/main" id="{5C3E5EC3-DE20-CF17-EA35-5865D8334A12}"/>
              </a:ext>
            </a:extLst>
          </p:cNvPr>
          <p:cNvSpPr/>
          <p:nvPr/>
        </p:nvSpPr>
        <p:spPr>
          <a:xfrm>
            <a:off x="558800" y="1449639"/>
            <a:ext cx="6270625" cy="4093428"/>
          </a:xfrm>
          <a:prstGeom prst="rect">
            <a:avLst/>
          </a:prstGeom>
        </p:spPr>
        <p:txBody>
          <a:bodyPr wrap="square">
            <a:spAutoFit/>
          </a:bodyPr>
          <a:lstStyle/>
          <a:p>
            <a:endParaRPr lang="es-ES" sz="2000" dirty="0">
              <a:latin typeface="Avenir Book" panose="02000503020000020003" pitchFamily="2" charset="0"/>
            </a:endParaRPr>
          </a:p>
          <a:p>
            <a:pPr algn="just"/>
            <a:r>
              <a:rPr lang="es-ES" sz="2000" dirty="0">
                <a:latin typeface="Avenir Book" panose="02000503020000020003" pitchFamily="2" charset="0"/>
              </a:rPr>
              <a:t>El grupo político del Partido Socialista Obrero Español (PSOE) la recurrió ante el Tribunal Constitucional por no respetar el espíritu y la letra de nuestra Constitución, quien le dio la razón en bastantes de sus objeciones. </a:t>
            </a:r>
          </a:p>
          <a:p>
            <a:pPr algn="just"/>
            <a:endParaRPr lang="es-ES" sz="2000" dirty="0">
              <a:solidFill>
                <a:schemeClr val="bg2"/>
              </a:solidFill>
              <a:highlight>
                <a:srgbClr val="800080"/>
              </a:highlight>
              <a:latin typeface="Avenir Book" panose="02000503020000020003" pitchFamily="2" charset="0"/>
            </a:endParaRPr>
          </a:p>
          <a:p>
            <a:pPr algn="just"/>
            <a:r>
              <a:rPr lang="es-ES" sz="2000" dirty="0">
                <a:solidFill>
                  <a:schemeClr val="bg2"/>
                </a:solidFill>
                <a:highlight>
                  <a:srgbClr val="800080"/>
                </a:highlight>
                <a:latin typeface="Avenir Book" panose="02000503020000020003" pitchFamily="2" charset="0"/>
              </a:rPr>
              <a:t>La sentencia dictada por el Tribunal Constitucional (Sentencia 5/1981 de 13 de febrero de 1981)</a:t>
            </a:r>
            <a:r>
              <a:rPr lang="es-ES" sz="2000" dirty="0">
                <a:latin typeface="Avenir Book" panose="02000503020000020003" pitchFamily="2" charset="0"/>
              </a:rPr>
              <a:t> fue –y sigue siendo– importante para fijar los límites de las libertades en la enseñanza y el respeto al derecho a la educación. Dicha ley (LOECE) nunca llego a aplicarse. </a:t>
            </a:r>
            <a:endParaRPr lang="es-ES" sz="2000" dirty="0">
              <a:effectLst/>
              <a:latin typeface="Avenir Book" panose="02000503020000020003" pitchFamily="2" charset="0"/>
            </a:endParaRPr>
          </a:p>
        </p:txBody>
      </p:sp>
    </p:spTree>
    <p:extLst>
      <p:ext uri="{BB962C8B-B14F-4D97-AF65-F5344CB8AC3E}">
        <p14:creationId xmlns:p14="http://schemas.microsoft.com/office/powerpoint/2010/main" val="41969487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theme/theme1.xml><?xml version="1.0" encoding="utf-8"?>
<a:theme xmlns:a="http://schemas.openxmlformats.org/drawingml/2006/main" name="AccentBoxVTI">
  <a:themeElements>
    <a:clrScheme name="AnalogousFromRegularSeedRightStep">
      <a:dk1>
        <a:srgbClr val="000000"/>
      </a:dk1>
      <a:lt1>
        <a:srgbClr val="FFFFFF"/>
      </a:lt1>
      <a:dk2>
        <a:srgbClr val="311C1F"/>
      </a:dk2>
      <a:lt2>
        <a:srgbClr val="F3F2F0"/>
      </a:lt2>
      <a:accent1>
        <a:srgbClr val="4D77C3"/>
      </a:accent1>
      <a:accent2>
        <a:srgbClr val="4640B3"/>
      </a:accent2>
      <a:accent3>
        <a:srgbClr val="854DC3"/>
      </a:accent3>
      <a:accent4>
        <a:srgbClr val="A53BB1"/>
      </a:accent4>
      <a:accent5>
        <a:srgbClr val="C34D9F"/>
      </a:accent5>
      <a:accent6>
        <a:srgbClr val="B13B5B"/>
      </a:accent6>
      <a:hlink>
        <a:srgbClr val="AC8339"/>
      </a:hlink>
      <a:folHlink>
        <a:srgbClr val="7F7F7F"/>
      </a:folHlink>
    </a:clrScheme>
    <a:fontScheme name="Avenir">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514</TotalTime>
  <Words>5188</Words>
  <Application>Microsoft Macintosh PowerPoint</Application>
  <PresentationFormat>Panorámica</PresentationFormat>
  <Paragraphs>203</Paragraphs>
  <Slides>60</Slides>
  <Notes>1</Notes>
  <HiddenSlides>0</HiddenSlides>
  <MMClips>0</MMClips>
  <ScaleCrop>false</ScaleCrop>
  <HeadingPairs>
    <vt:vector size="6" baseType="variant">
      <vt:variant>
        <vt:lpstr>Fuentes usadas</vt:lpstr>
      </vt:variant>
      <vt:variant>
        <vt:i4>20</vt:i4>
      </vt:variant>
      <vt:variant>
        <vt:lpstr>Tema</vt:lpstr>
      </vt:variant>
      <vt:variant>
        <vt:i4>1</vt:i4>
      </vt:variant>
      <vt:variant>
        <vt:lpstr>Títulos de diapositiva</vt:lpstr>
      </vt:variant>
      <vt:variant>
        <vt:i4>60</vt:i4>
      </vt:variant>
    </vt:vector>
  </HeadingPairs>
  <TitlesOfParts>
    <vt:vector size="81" baseType="lpstr">
      <vt:lpstr>Aharoni</vt:lpstr>
      <vt:lpstr>Aptos</vt:lpstr>
      <vt:lpstr>Arial</vt:lpstr>
      <vt:lpstr>Avenir Book</vt:lpstr>
      <vt:lpstr>Avenir Next LT Pro</vt:lpstr>
      <vt:lpstr>Bell MT</vt:lpstr>
      <vt:lpstr>Benton Sans</vt:lpstr>
      <vt:lpstr>Book Antiqua</vt:lpstr>
      <vt:lpstr>Calibri</vt:lpstr>
      <vt:lpstr>Encode Sans</vt:lpstr>
      <vt:lpstr>EncodeSans</vt:lpstr>
      <vt:lpstr>inherit</vt:lpstr>
      <vt:lpstr>Majerit</vt:lpstr>
      <vt:lpstr>Noto Serif SC</vt:lpstr>
      <vt:lpstr>Nunito</vt:lpstr>
      <vt:lpstr>Open Sans</vt:lpstr>
      <vt:lpstr>Palanquin Dark</vt:lpstr>
      <vt:lpstr>Roboto</vt:lpstr>
      <vt:lpstr>Times New Roman</vt:lpstr>
      <vt:lpstr>var(--td_default_google_font_2, 'Roboto', sans-serif)</vt:lpstr>
      <vt:lpstr>AccentBoxVTI</vt:lpstr>
      <vt:lpstr>Políticas educativas y sociales para una Europa del bien común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Ley Orgánica 9/1995, de 20 de noviembre, de la Participación, la Evaluación y el Gobierno de los Centros docentes (LOPEGCE)  </vt:lpstr>
      <vt:lpstr>Presentación de PowerPoint</vt:lpstr>
      <vt:lpstr>  Ley Orgánica 10/2002, de 23 de diciembre, de Calidad de la Educación (LOCE, 2002)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Peligros y amenazas: el discurso del odio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MARIA VERDEJA MUÑIZ</dc:creator>
  <cp:lastModifiedBy>MARIA VERDEJA MUÑIZ</cp:lastModifiedBy>
  <cp:revision>23</cp:revision>
  <dcterms:created xsi:type="dcterms:W3CDTF">2025-02-13T19:19:26Z</dcterms:created>
  <dcterms:modified xsi:type="dcterms:W3CDTF">2025-02-14T13:31:08Z</dcterms:modified>
</cp:coreProperties>
</file>