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9" r:id="rId10"/>
    <p:sldId id="265" r:id="rId11"/>
    <p:sldId id="264" r:id="rId12"/>
    <p:sldId id="267" r:id="rId13"/>
    <p:sldId id="270" r:id="rId14"/>
    <p:sldId id="271" r:id="rId15"/>
    <p:sldId id="268" r:id="rId16"/>
    <p:sldId id="275" r:id="rId17"/>
    <p:sldId id="273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1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3EEDBC-B85B-4EFB-B018-7747A5DEB3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88035EA-0B53-4FA5-AE4A-F2E1FD0FD8D3}">
      <dgm:prSet phldrT="[Texto]" custT="1"/>
      <dgm:spPr/>
      <dgm:t>
        <a:bodyPr/>
        <a:lstStyle/>
        <a:p>
          <a:r>
            <a:rPr lang="es-ES" sz="1800" b="1" dirty="0">
              <a:latin typeface="Candara" panose="020E0502030303020204" pitchFamily="34" charset="0"/>
            </a:rPr>
            <a:t>CRISIS ECONÓMICA</a:t>
          </a:r>
        </a:p>
      </dgm:t>
    </dgm:pt>
    <dgm:pt modelId="{814AD039-CB68-4048-921A-7561055A3A3E}" type="parTrans" cxnId="{97556078-3EAA-4B81-A56F-A951901573DE}">
      <dgm:prSet/>
      <dgm:spPr/>
      <dgm:t>
        <a:bodyPr/>
        <a:lstStyle/>
        <a:p>
          <a:endParaRPr lang="es-ES"/>
        </a:p>
      </dgm:t>
    </dgm:pt>
    <dgm:pt modelId="{519C91E0-3664-4D4D-B700-01E367CDE5A1}" type="sibTrans" cxnId="{97556078-3EAA-4B81-A56F-A951901573DE}">
      <dgm:prSet/>
      <dgm:spPr/>
      <dgm:t>
        <a:bodyPr/>
        <a:lstStyle/>
        <a:p>
          <a:endParaRPr lang="es-ES"/>
        </a:p>
      </dgm:t>
    </dgm:pt>
    <dgm:pt modelId="{72EBBCDD-970C-4A6C-A9A3-CAAD83B9A739}">
      <dgm:prSet phldrT="[Texto]" custT="1"/>
      <dgm:spPr/>
      <dgm:t>
        <a:bodyPr/>
        <a:lstStyle/>
        <a:p>
          <a:r>
            <a:rPr lang="es-ES" sz="1600" b="1" dirty="0">
              <a:latin typeface="Candara" panose="020E0502030303020204" pitchFamily="34" charset="0"/>
            </a:rPr>
            <a:t>DECADENCIA DE LOS SERVICIOS SOCIALES</a:t>
          </a:r>
        </a:p>
      </dgm:t>
    </dgm:pt>
    <dgm:pt modelId="{68737EF9-84B0-4083-92B6-CC15371F2096}" type="parTrans" cxnId="{19F3873C-A826-4BA6-90C3-3AF09DDD6035}">
      <dgm:prSet/>
      <dgm:spPr/>
      <dgm:t>
        <a:bodyPr/>
        <a:lstStyle/>
        <a:p>
          <a:endParaRPr lang="es-ES"/>
        </a:p>
      </dgm:t>
    </dgm:pt>
    <dgm:pt modelId="{D3A02E6D-9E50-42F0-ADB7-8E46C0D42444}" type="sibTrans" cxnId="{19F3873C-A826-4BA6-90C3-3AF09DDD6035}">
      <dgm:prSet/>
      <dgm:spPr/>
      <dgm:t>
        <a:bodyPr/>
        <a:lstStyle/>
        <a:p>
          <a:endParaRPr lang="es-ES"/>
        </a:p>
      </dgm:t>
    </dgm:pt>
    <dgm:pt modelId="{6C73895E-A66E-47D5-85FF-CAB39274B040}">
      <dgm:prSet phldrT="[Texto]" custT="1"/>
      <dgm:spPr/>
      <dgm:t>
        <a:bodyPr/>
        <a:lstStyle/>
        <a:p>
          <a:r>
            <a:rPr lang="es-ES" sz="1600" b="1" dirty="0">
              <a:latin typeface="Candara" panose="020E0502030303020204" pitchFamily="34" charset="0"/>
            </a:rPr>
            <a:t>AUSENCIA DE DERECHOS SOCIALES</a:t>
          </a:r>
        </a:p>
      </dgm:t>
    </dgm:pt>
    <dgm:pt modelId="{8F4C61C1-6D98-477B-9662-C37620D7FDE7}" type="parTrans" cxnId="{A919418D-CC61-4FD0-A446-E7C015F2AFC6}">
      <dgm:prSet/>
      <dgm:spPr/>
      <dgm:t>
        <a:bodyPr/>
        <a:lstStyle/>
        <a:p>
          <a:endParaRPr lang="es-ES"/>
        </a:p>
      </dgm:t>
    </dgm:pt>
    <dgm:pt modelId="{61637598-DD31-498F-84CA-38AE2F52F926}" type="sibTrans" cxnId="{A919418D-CC61-4FD0-A446-E7C015F2AFC6}">
      <dgm:prSet/>
      <dgm:spPr/>
      <dgm:t>
        <a:bodyPr/>
        <a:lstStyle/>
        <a:p>
          <a:endParaRPr lang="es-ES"/>
        </a:p>
      </dgm:t>
    </dgm:pt>
    <dgm:pt modelId="{930201CB-E7C9-491A-9B3D-00EBA6E59F88}">
      <dgm:prSet phldrT="[Texto]" custT="1"/>
      <dgm:spPr/>
      <dgm:t>
        <a:bodyPr/>
        <a:lstStyle/>
        <a:p>
          <a:r>
            <a:rPr lang="es-ES" sz="1600" b="1" dirty="0"/>
            <a:t>PRIVACIÓN DE CAPACIDADES</a:t>
          </a:r>
        </a:p>
      </dgm:t>
    </dgm:pt>
    <dgm:pt modelId="{C2B2A384-183F-4360-8AEA-47673EAE37A1}" type="parTrans" cxnId="{FC2D6B5B-67B0-4580-BDC4-15959A760A30}">
      <dgm:prSet/>
      <dgm:spPr/>
      <dgm:t>
        <a:bodyPr/>
        <a:lstStyle/>
        <a:p>
          <a:endParaRPr lang="es-ES"/>
        </a:p>
      </dgm:t>
    </dgm:pt>
    <dgm:pt modelId="{7855F4B7-0FC5-46F8-B5C8-E068DBA7E1CE}" type="sibTrans" cxnId="{FC2D6B5B-67B0-4580-BDC4-15959A760A30}">
      <dgm:prSet/>
      <dgm:spPr/>
      <dgm:t>
        <a:bodyPr/>
        <a:lstStyle/>
        <a:p>
          <a:endParaRPr lang="es-ES"/>
        </a:p>
      </dgm:t>
    </dgm:pt>
    <dgm:pt modelId="{4DC2C955-2C59-46B9-A568-4578341BA325}" type="pres">
      <dgm:prSet presAssocID="{323EEDBC-B85B-4EFB-B018-7747A5DEB3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E967639-F6B3-4FFC-953B-D165DA0A3A51}" type="pres">
      <dgm:prSet presAssocID="{C88035EA-0B53-4FA5-AE4A-F2E1FD0FD8D3}" presName="hierRoot1" presStyleCnt="0">
        <dgm:presLayoutVars>
          <dgm:hierBranch val="init"/>
        </dgm:presLayoutVars>
      </dgm:prSet>
      <dgm:spPr/>
    </dgm:pt>
    <dgm:pt modelId="{CDB3A9D1-4EEB-49A9-B680-2F89EFFD74C1}" type="pres">
      <dgm:prSet presAssocID="{C88035EA-0B53-4FA5-AE4A-F2E1FD0FD8D3}" presName="rootComposite1" presStyleCnt="0"/>
      <dgm:spPr/>
    </dgm:pt>
    <dgm:pt modelId="{1DD0F654-0900-4015-9168-35F75D45E914}" type="pres">
      <dgm:prSet presAssocID="{C88035EA-0B53-4FA5-AE4A-F2E1FD0FD8D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D26671-3495-4F0B-A49F-795DDD917DF7}" type="pres">
      <dgm:prSet presAssocID="{C88035EA-0B53-4FA5-AE4A-F2E1FD0FD8D3}" presName="rootConnector1" presStyleLbl="node1" presStyleIdx="0" presStyleCnt="0"/>
      <dgm:spPr/>
      <dgm:t>
        <a:bodyPr/>
        <a:lstStyle/>
        <a:p>
          <a:endParaRPr lang="es-ES"/>
        </a:p>
      </dgm:t>
    </dgm:pt>
    <dgm:pt modelId="{97B4DA9E-850D-449F-8942-2A48D0E03CBC}" type="pres">
      <dgm:prSet presAssocID="{C88035EA-0B53-4FA5-AE4A-F2E1FD0FD8D3}" presName="hierChild2" presStyleCnt="0"/>
      <dgm:spPr/>
    </dgm:pt>
    <dgm:pt modelId="{925C3379-2EE8-4035-B1B9-1D4BA0234DFF}" type="pres">
      <dgm:prSet presAssocID="{68737EF9-84B0-4083-92B6-CC15371F2096}" presName="Name37" presStyleLbl="parChTrans1D2" presStyleIdx="0" presStyleCnt="3"/>
      <dgm:spPr/>
      <dgm:t>
        <a:bodyPr/>
        <a:lstStyle/>
        <a:p>
          <a:endParaRPr lang="es-ES"/>
        </a:p>
      </dgm:t>
    </dgm:pt>
    <dgm:pt modelId="{2D08C39E-78FA-4828-9CDF-6DE51915F0F5}" type="pres">
      <dgm:prSet presAssocID="{72EBBCDD-970C-4A6C-A9A3-CAAD83B9A739}" presName="hierRoot2" presStyleCnt="0">
        <dgm:presLayoutVars>
          <dgm:hierBranch val="init"/>
        </dgm:presLayoutVars>
      </dgm:prSet>
      <dgm:spPr/>
    </dgm:pt>
    <dgm:pt modelId="{7C276AF8-FE38-41F2-937E-AD5D62099AF7}" type="pres">
      <dgm:prSet presAssocID="{72EBBCDD-970C-4A6C-A9A3-CAAD83B9A739}" presName="rootComposite" presStyleCnt="0"/>
      <dgm:spPr/>
    </dgm:pt>
    <dgm:pt modelId="{45F5578F-1339-4251-B7AE-B5238D440B84}" type="pres">
      <dgm:prSet presAssocID="{72EBBCDD-970C-4A6C-A9A3-CAAD83B9A739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691183-95B3-4DAE-9131-FD7DA4DA648E}" type="pres">
      <dgm:prSet presAssocID="{72EBBCDD-970C-4A6C-A9A3-CAAD83B9A739}" presName="rootConnector" presStyleLbl="node2" presStyleIdx="0" presStyleCnt="3"/>
      <dgm:spPr/>
      <dgm:t>
        <a:bodyPr/>
        <a:lstStyle/>
        <a:p>
          <a:endParaRPr lang="es-ES"/>
        </a:p>
      </dgm:t>
    </dgm:pt>
    <dgm:pt modelId="{A0774FB5-723D-474F-9B06-011A50A8EF7A}" type="pres">
      <dgm:prSet presAssocID="{72EBBCDD-970C-4A6C-A9A3-CAAD83B9A739}" presName="hierChild4" presStyleCnt="0"/>
      <dgm:spPr/>
    </dgm:pt>
    <dgm:pt modelId="{74DCDCF8-09F5-4E78-9BD4-40E17C2C70F4}" type="pres">
      <dgm:prSet presAssocID="{72EBBCDD-970C-4A6C-A9A3-CAAD83B9A739}" presName="hierChild5" presStyleCnt="0"/>
      <dgm:spPr/>
    </dgm:pt>
    <dgm:pt modelId="{24B9166B-9B79-4FFB-A13C-857F67E8F283}" type="pres">
      <dgm:prSet presAssocID="{8F4C61C1-6D98-477B-9662-C37620D7FDE7}" presName="Name37" presStyleLbl="parChTrans1D2" presStyleIdx="1" presStyleCnt="3"/>
      <dgm:spPr/>
      <dgm:t>
        <a:bodyPr/>
        <a:lstStyle/>
        <a:p>
          <a:endParaRPr lang="es-ES"/>
        </a:p>
      </dgm:t>
    </dgm:pt>
    <dgm:pt modelId="{D1A1A354-89BE-410F-9805-CF8ACC3322C8}" type="pres">
      <dgm:prSet presAssocID="{6C73895E-A66E-47D5-85FF-CAB39274B040}" presName="hierRoot2" presStyleCnt="0">
        <dgm:presLayoutVars>
          <dgm:hierBranch val="init"/>
        </dgm:presLayoutVars>
      </dgm:prSet>
      <dgm:spPr/>
    </dgm:pt>
    <dgm:pt modelId="{63F429DE-9977-43E1-88AC-05C0F8FAA9D9}" type="pres">
      <dgm:prSet presAssocID="{6C73895E-A66E-47D5-85FF-CAB39274B040}" presName="rootComposite" presStyleCnt="0"/>
      <dgm:spPr/>
    </dgm:pt>
    <dgm:pt modelId="{B0C2855F-54AF-4063-ABB2-A047B678B7EC}" type="pres">
      <dgm:prSet presAssocID="{6C73895E-A66E-47D5-85FF-CAB39274B04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45A43FB-BEDE-498C-8183-FAA4336E2303}" type="pres">
      <dgm:prSet presAssocID="{6C73895E-A66E-47D5-85FF-CAB39274B040}" presName="rootConnector" presStyleLbl="node2" presStyleIdx="1" presStyleCnt="3"/>
      <dgm:spPr/>
      <dgm:t>
        <a:bodyPr/>
        <a:lstStyle/>
        <a:p>
          <a:endParaRPr lang="es-ES"/>
        </a:p>
      </dgm:t>
    </dgm:pt>
    <dgm:pt modelId="{AE64CF68-558F-4DE3-B46D-33EC7FADFBCE}" type="pres">
      <dgm:prSet presAssocID="{6C73895E-A66E-47D5-85FF-CAB39274B040}" presName="hierChild4" presStyleCnt="0"/>
      <dgm:spPr/>
    </dgm:pt>
    <dgm:pt modelId="{D85B9073-E5BE-4BB9-9CC8-18B27C625636}" type="pres">
      <dgm:prSet presAssocID="{6C73895E-A66E-47D5-85FF-CAB39274B040}" presName="hierChild5" presStyleCnt="0"/>
      <dgm:spPr/>
    </dgm:pt>
    <dgm:pt modelId="{D90D2DCD-F84E-451B-892C-79F5986DD8F0}" type="pres">
      <dgm:prSet presAssocID="{C2B2A384-183F-4360-8AEA-47673EAE37A1}" presName="Name37" presStyleLbl="parChTrans1D2" presStyleIdx="2" presStyleCnt="3"/>
      <dgm:spPr/>
      <dgm:t>
        <a:bodyPr/>
        <a:lstStyle/>
        <a:p>
          <a:endParaRPr lang="es-ES"/>
        </a:p>
      </dgm:t>
    </dgm:pt>
    <dgm:pt modelId="{8C7E1077-C14C-4662-87E2-78855A4B2EF2}" type="pres">
      <dgm:prSet presAssocID="{930201CB-E7C9-491A-9B3D-00EBA6E59F88}" presName="hierRoot2" presStyleCnt="0">
        <dgm:presLayoutVars>
          <dgm:hierBranch val="init"/>
        </dgm:presLayoutVars>
      </dgm:prSet>
      <dgm:spPr/>
    </dgm:pt>
    <dgm:pt modelId="{360A3BAA-9074-4DE7-AE33-E738F9A35188}" type="pres">
      <dgm:prSet presAssocID="{930201CB-E7C9-491A-9B3D-00EBA6E59F88}" presName="rootComposite" presStyleCnt="0"/>
      <dgm:spPr/>
    </dgm:pt>
    <dgm:pt modelId="{11CA8A46-3F5F-45FB-B9AC-61D132300D1B}" type="pres">
      <dgm:prSet presAssocID="{930201CB-E7C9-491A-9B3D-00EBA6E59F8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14CE78F-E368-47C9-907E-29A9A3C0FBAA}" type="pres">
      <dgm:prSet presAssocID="{930201CB-E7C9-491A-9B3D-00EBA6E59F88}" presName="rootConnector" presStyleLbl="node2" presStyleIdx="2" presStyleCnt="3"/>
      <dgm:spPr/>
      <dgm:t>
        <a:bodyPr/>
        <a:lstStyle/>
        <a:p>
          <a:endParaRPr lang="es-ES"/>
        </a:p>
      </dgm:t>
    </dgm:pt>
    <dgm:pt modelId="{6B422CFE-DF9C-4322-B9F3-0D11ECA20651}" type="pres">
      <dgm:prSet presAssocID="{930201CB-E7C9-491A-9B3D-00EBA6E59F88}" presName="hierChild4" presStyleCnt="0"/>
      <dgm:spPr/>
    </dgm:pt>
    <dgm:pt modelId="{83BB0F23-9745-4191-BE42-17F5BCBDBF8C}" type="pres">
      <dgm:prSet presAssocID="{930201CB-E7C9-491A-9B3D-00EBA6E59F88}" presName="hierChild5" presStyleCnt="0"/>
      <dgm:spPr/>
    </dgm:pt>
    <dgm:pt modelId="{AFD89C07-A51D-4AC0-A1F6-A2D4D5FF7CDE}" type="pres">
      <dgm:prSet presAssocID="{C88035EA-0B53-4FA5-AE4A-F2E1FD0FD8D3}" presName="hierChild3" presStyleCnt="0"/>
      <dgm:spPr/>
    </dgm:pt>
  </dgm:ptLst>
  <dgm:cxnLst>
    <dgm:cxn modelId="{19F3873C-A826-4BA6-90C3-3AF09DDD6035}" srcId="{C88035EA-0B53-4FA5-AE4A-F2E1FD0FD8D3}" destId="{72EBBCDD-970C-4A6C-A9A3-CAAD83B9A739}" srcOrd="0" destOrd="0" parTransId="{68737EF9-84B0-4083-92B6-CC15371F2096}" sibTransId="{D3A02E6D-9E50-42F0-ADB7-8E46C0D42444}"/>
    <dgm:cxn modelId="{97556078-3EAA-4B81-A56F-A951901573DE}" srcId="{323EEDBC-B85B-4EFB-B018-7747A5DEB30F}" destId="{C88035EA-0B53-4FA5-AE4A-F2E1FD0FD8D3}" srcOrd="0" destOrd="0" parTransId="{814AD039-CB68-4048-921A-7561055A3A3E}" sibTransId="{519C91E0-3664-4D4D-B700-01E367CDE5A1}"/>
    <dgm:cxn modelId="{A919418D-CC61-4FD0-A446-E7C015F2AFC6}" srcId="{C88035EA-0B53-4FA5-AE4A-F2E1FD0FD8D3}" destId="{6C73895E-A66E-47D5-85FF-CAB39274B040}" srcOrd="1" destOrd="0" parTransId="{8F4C61C1-6D98-477B-9662-C37620D7FDE7}" sibTransId="{61637598-DD31-498F-84CA-38AE2F52F926}"/>
    <dgm:cxn modelId="{FA13FA99-2CAA-45F7-8965-6E5A9C086387}" type="presOf" srcId="{323EEDBC-B85B-4EFB-B018-7747A5DEB30F}" destId="{4DC2C955-2C59-46B9-A568-4578341BA325}" srcOrd="0" destOrd="0" presId="urn:microsoft.com/office/officeart/2005/8/layout/orgChart1"/>
    <dgm:cxn modelId="{EE7B1A0B-E5D1-4085-91CB-4457BF445BE6}" type="presOf" srcId="{930201CB-E7C9-491A-9B3D-00EBA6E59F88}" destId="{11CA8A46-3F5F-45FB-B9AC-61D132300D1B}" srcOrd="0" destOrd="0" presId="urn:microsoft.com/office/officeart/2005/8/layout/orgChart1"/>
    <dgm:cxn modelId="{AC69576C-FEBD-4457-9B4C-AEDC7C46388F}" type="presOf" srcId="{72EBBCDD-970C-4A6C-A9A3-CAAD83B9A739}" destId="{45F5578F-1339-4251-B7AE-B5238D440B84}" srcOrd="0" destOrd="0" presId="urn:microsoft.com/office/officeart/2005/8/layout/orgChart1"/>
    <dgm:cxn modelId="{B6C16455-36A6-465C-8740-7C9B21573566}" type="presOf" srcId="{72EBBCDD-970C-4A6C-A9A3-CAAD83B9A739}" destId="{3F691183-95B3-4DAE-9131-FD7DA4DA648E}" srcOrd="1" destOrd="0" presId="urn:microsoft.com/office/officeart/2005/8/layout/orgChart1"/>
    <dgm:cxn modelId="{FC2D6B5B-67B0-4580-BDC4-15959A760A30}" srcId="{C88035EA-0B53-4FA5-AE4A-F2E1FD0FD8D3}" destId="{930201CB-E7C9-491A-9B3D-00EBA6E59F88}" srcOrd="2" destOrd="0" parTransId="{C2B2A384-183F-4360-8AEA-47673EAE37A1}" sibTransId="{7855F4B7-0FC5-46F8-B5C8-E068DBA7E1CE}"/>
    <dgm:cxn modelId="{A6BCDE8E-DE2E-4BC7-AE91-9CF9118BBF7B}" type="presOf" srcId="{C88035EA-0B53-4FA5-AE4A-F2E1FD0FD8D3}" destId="{1DD0F654-0900-4015-9168-35F75D45E914}" srcOrd="0" destOrd="0" presId="urn:microsoft.com/office/officeart/2005/8/layout/orgChart1"/>
    <dgm:cxn modelId="{CD0599ED-CB28-4A1D-8513-1216C9514CE2}" type="presOf" srcId="{68737EF9-84B0-4083-92B6-CC15371F2096}" destId="{925C3379-2EE8-4035-B1B9-1D4BA0234DFF}" srcOrd="0" destOrd="0" presId="urn:microsoft.com/office/officeart/2005/8/layout/orgChart1"/>
    <dgm:cxn modelId="{28CBB3F5-2FFB-48D4-9DEE-91CF4ABD2D6E}" type="presOf" srcId="{6C73895E-A66E-47D5-85FF-CAB39274B040}" destId="{B0C2855F-54AF-4063-ABB2-A047B678B7EC}" srcOrd="0" destOrd="0" presId="urn:microsoft.com/office/officeart/2005/8/layout/orgChart1"/>
    <dgm:cxn modelId="{CC6F9B1C-EA25-4FFF-9C6B-D97988043C86}" type="presOf" srcId="{8F4C61C1-6D98-477B-9662-C37620D7FDE7}" destId="{24B9166B-9B79-4FFB-A13C-857F67E8F283}" srcOrd="0" destOrd="0" presId="urn:microsoft.com/office/officeart/2005/8/layout/orgChart1"/>
    <dgm:cxn modelId="{622A2277-E296-4AEF-943D-D497AFB2659D}" type="presOf" srcId="{6C73895E-A66E-47D5-85FF-CAB39274B040}" destId="{945A43FB-BEDE-498C-8183-FAA4336E2303}" srcOrd="1" destOrd="0" presId="urn:microsoft.com/office/officeart/2005/8/layout/orgChart1"/>
    <dgm:cxn modelId="{ED2E398F-DEF8-4EFE-B05C-22879688EFA8}" type="presOf" srcId="{930201CB-E7C9-491A-9B3D-00EBA6E59F88}" destId="{714CE78F-E368-47C9-907E-29A9A3C0FBAA}" srcOrd="1" destOrd="0" presId="urn:microsoft.com/office/officeart/2005/8/layout/orgChart1"/>
    <dgm:cxn modelId="{63A2C3BA-01FA-4BDA-8376-92102CA2CE67}" type="presOf" srcId="{C88035EA-0B53-4FA5-AE4A-F2E1FD0FD8D3}" destId="{C1D26671-3495-4F0B-A49F-795DDD917DF7}" srcOrd="1" destOrd="0" presId="urn:microsoft.com/office/officeart/2005/8/layout/orgChart1"/>
    <dgm:cxn modelId="{01BC4322-D3CA-487E-8B13-2743EBF82DD1}" type="presOf" srcId="{C2B2A384-183F-4360-8AEA-47673EAE37A1}" destId="{D90D2DCD-F84E-451B-892C-79F5986DD8F0}" srcOrd="0" destOrd="0" presId="urn:microsoft.com/office/officeart/2005/8/layout/orgChart1"/>
    <dgm:cxn modelId="{5B4E278F-B6A2-48CC-B115-00521EB76019}" type="presParOf" srcId="{4DC2C955-2C59-46B9-A568-4578341BA325}" destId="{0E967639-F6B3-4FFC-953B-D165DA0A3A51}" srcOrd="0" destOrd="0" presId="urn:microsoft.com/office/officeart/2005/8/layout/orgChart1"/>
    <dgm:cxn modelId="{AA78ACFF-2718-43C8-BD3F-C4A8101DE61B}" type="presParOf" srcId="{0E967639-F6B3-4FFC-953B-D165DA0A3A51}" destId="{CDB3A9D1-4EEB-49A9-B680-2F89EFFD74C1}" srcOrd="0" destOrd="0" presId="urn:microsoft.com/office/officeart/2005/8/layout/orgChart1"/>
    <dgm:cxn modelId="{F3217030-49CB-4EE3-856C-331DA05F7AD7}" type="presParOf" srcId="{CDB3A9D1-4EEB-49A9-B680-2F89EFFD74C1}" destId="{1DD0F654-0900-4015-9168-35F75D45E914}" srcOrd="0" destOrd="0" presId="urn:microsoft.com/office/officeart/2005/8/layout/orgChart1"/>
    <dgm:cxn modelId="{6D39AE5D-953B-47A6-9732-D47C2532765C}" type="presParOf" srcId="{CDB3A9D1-4EEB-49A9-B680-2F89EFFD74C1}" destId="{C1D26671-3495-4F0B-A49F-795DDD917DF7}" srcOrd="1" destOrd="0" presId="urn:microsoft.com/office/officeart/2005/8/layout/orgChart1"/>
    <dgm:cxn modelId="{66127F6F-CCB8-485D-8290-BE6C111122FB}" type="presParOf" srcId="{0E967639-F6B3-4FFC-953B-D165DA0A3A51}" destId="{97B4DA9E-850D-449F-8942-2A48D0E03CBC}" srcOrd="1" destOrd="0" presId="urn:microsoft.com/office/officeart/2005/8/layout/orgChart1"/>
    <dgm:cxn modelId="{6A2F7335-675E-4EB4-819B-611CFA3361F7}" type="presParOf" srcId="{97B4DA9E-850D-449F-8942-2A48D0E03CBC}" destId="{925C3379-2EE8-4035-B1B9-1D4BA0234DFF}" srcOrd="0" destOrd="0" presId="urn:microsoft.com/office/officeart/2005/8/layout/orgChart1"/>
    <dgm:cxn modelId="{810FDCB6-3659-4EF2-B021-4D028218074D}" type="presParOf" srcId="{97B4DA9E-850D-449F-8942-2A48D0E03CBC}" destId="{2D08C39E-78FA-4828-9CDF-6DE51915F0F5}" srcOrd="1" destOrd="0" presId="urn:microsoft.com/office/officeart/2005/8/layout/orgChart1"/>
    <dgm:cxn modelId="{B6DA2C0E-DFB4-4C08-989E-C03A2759325E}" type="presParOf" srcId="{2D08C39E-78FA-4828-9CDF-6DE51915F0F5}" destId="{7C276AF8-FE38-41F2-937E-AD5D62099AF7}" srcOrd="0" destOrd="0" presId="urn:microsoft.com/office/officeart/2005/8/layout/orgChart1"/>
    <dgm:cxn modelId="{EA882BA6-A9F9-4B0A-887D-D3AA9EADA006}" type="presParOf" srcId="{7C276AF8-FE38-41F2-937E-AD5D62099AF7}" destId="{45F5578F-1339-4251-B7AE-B5238D440B84}" srcOrd="0" destOrd="0" presId="urn:microsoft.com/office/officeart/2005/8/layout/orgChart1"/>
    <dgm:cxn modelId="{0E9B6EE6-E2C4-4124-9E85-DE9EAAB1AB06}" type="presParOf" srcId="{7C276AF8-FE38-41F2-937E-AD5D62099AF7}" destId="{3F691183-95B3-4DAE-9131-FD7DA4DA648E}" srcOrd="1" destOrd="0" presId="urn:microsoft.com/office/officeart/2005/8/layout/orgChart1"/>
    <dgm:cxn modelId="{F96D64C1-C5CA-4700-AD38-E10FD64F4B03}" type="presParOf" srcId="{2D08C39E-78FA-4828-9CDF-6DE51915F0F5}" destId="{A0774FB5-723D-474F-9B06-011A50A8EF7A}" srcOrd="1" destOrd="0" presId="urn:microsoft.com/office/officeart/2005/8/layout/orgChart1"/>
    <dgm:cxn modelId="{8F57EC6B-3C6C-41A2-93D8-7B11E1106FA7}" type="presParOf" srcId="{2D08C39E-78FA-4828-9CDF-6DE51915F0F5}" destId="{74DCDCF8-09F5-4E78-9BD4-40E17C2C70F4}" srcOrd="2" destOrd="0" presId="urn:microsoft.com/office/officeart/2005/8/layout/orgChart1"/>
    <dgm:cxn modelId="{10850FA0-F0D6-451C-9B1B-8C128DA258E0}" type="presParOf" srcId="{97B4DA9E-850D-449F-8942-2A48D0E03CBC}" destId="{24B9166B-9B79-4FFB-A13C-857F67E8F283}" srcOrd="2" destOrd="0" presId="urn:microsoft.com/office/officeart/2005/8/layout/orgChart1"/>
    <dgm:cxn modelId="{923BBAC9-35D7-442A-AD78-E45CD60BD7C0}" type="presParOf" srcId="{97B4DA9E-850D-449F-8942-2A48D0E03CBC}" destId="{D1A1A354-89BE-410F-9805-CF8ACC3322C8}" srcOrd="3" destOrd="0" presId="urn:microsoft.com/office/officeart/2005/8/layout/orgChart1"/>
    <dgm:cxn modelId="{AB807482-8029-49AE-B73D-65314AB95696}" type="presParOf" srcId="{D1A1A354-89BE-410F-9805-CF8ACC3322C8}" destId="{63F429DE-9977-43E1-88AC-05C0F8FAA9D9}" srcOrd="0" destOrd="0" presId="urn:microsoft.com/office/officeart/2005/8/layout/orgChart1"/>
    <dgm:cxn modelId="{E3D9293C-663C-47CA-8105-DE7E9A4ACD60}" type="presParOf" srcId="{63F429DE-9977-43E1-88AC-05C0F8FAA9D9}" destId="{B0C2855F-54AF-4063-ABB2-A047B678B7EC}" srcOrd="0" destOrd="0" presId="urn:microsoft.com/office/officeart/2005/8/layout/orgChart1"/>
    <dgm:cxn modelId="{7F8CA608-BC40-4D7E-A59D-272E97682ADE}" type="presParOf" srcId="{63F429DE-9977-43E1-88AC-05C0F8FAA9D9}" destId="{945A43FB-BEDE-498C-8183-FAA4336E2303}" srcOrd="1" destOrd="0" presId="urn:microsoft.com/office/officeart/2005/8/layout/orgChart1"/>
    <dgm:cxn modelId="{8855C073-5A24-49EB-AE59-D00C624D51BB}" type="presParOf" srcId="{D1A1A354-89BE-410F-9805-CF8ACC3322C8}" destId="{AE64CF68-558F-4DE3-B46D-33EC7FADFBCE}" srcOrd="1" destOrd="0" presId="urn:microsoft.com/office/officeart/2005/8/layout/orgChart1"/>
    <dgm:cxn modelId="{867B21E2-ECAF-4287-9D50-368A52CE03AE}" type="presParOf" srcId="{D1A1A354-89BE-410F-9805-CF8ACC3322C8}" destId="{D85B9073-E5BE-4BB9-9CC8-18B27C625636}" srcOrd="2" destOrd="0" presId="urn:microsoft.com/office/officeart/2005/8/layout/orgChart1"/>
    <dgm:cxn modelId="{0E62C38E-E4AE-48FB-A284-AAB0B8123E0C}" type="presParOf" srcId="{97B4DA9E-850D-449F-8942-2A48D0E03CBC}" destId="{D90D2DCD-F84E-451B-892C-79F5986DD8F0}" srcOrd="4" destOrd="0" presId="urn:microsoft.com/office/officeart/2005/8/layout/orgChart1"/>
    <dgm:cxn modelId="{6D63C0B1-1B42-4B13-B9BB-86386E6730F0}" type="presParOf" srcId="{97B4DA9E-850D-449F-8942-2A48D0E03CBC}" destId="{8C7E1077-C14C-4662-87E2-78855A4B2EF2}" srcOrd="5" destOrd="0" presId="urn:microsoft.com/office/officeart/2005/8/layout/orgChart1"/>
    <dgm:cxn modelId="{014D9B53-BA20-4EDA-9989-C8986BA5E7C2}" type="presParOf" srcId="{8C7E1077-C14C-4662-87E2-78855A4B2EF2}" destId="{360A3BAA-9074-4DE7-AE33-E738F9A35188}" srcOrd="0" destOrd="0" presId="urn:microsoft.com/office/officeart/2005/8/layout/orgChart1"/>
    <dgm:cxn modelId="{0CD3FB9B-D515-45AF-BA7E-D0DB1163327C}" type="presParOf" srcId="{360A3BAA-9074-4DE7-AE33-E738F9A35188}" destId="{11CA8A46-3F5F-45FB-B9AC-61D132300D1B}" srcOrd="0" destOrd="0" presId="urn:microsoft.com/office/officeart/2005/8/layout/orgChart1"/>
    <dgm:cxn modelId="{E1347B1B-0517-42EB-80F3-293FCC9B8AB5}" type="presParOf" srcId="{360A3BAA-9074-4DE7-AE33-E738F9A35188}" destId="{714CE78F-E368-47C9-907E-29A9A3C0FBAA}" srcOrd="1" destOrd="0" presId="urn:microsoft.com/office/officeart/2005/8/layout/orgChart1"/>
    <dgm:cxn modelId="{7AF092AD-0DBE-4FA3-BD9E-E82C47C975C3}" type="presParOf" srcId="{8C7E1077-C14C-4662-87E2-78855A4B2EF2}" destId="{6B422CFE-DF9C-4322-B9F3-0D11ECA20651}" srcOrd="1" destOrd="0" presId="urn:microsoft.com/office/officeart/2005/8/layout/orgChart1"/>
    <dgm:cxn modelId="{304A51E7-8213-4220-B12B-A172D4F8AE37}" type="presParOf" srcId="{8C7E1077-C14C-4662-87E2-78855A4B2EF2}" destId="{83BB0F23-9745-4191-BE42-17F5BCBDBF8C}" srcOrd="2" destOrd="0" presId="urn:microsoft.com/office/officeart/2005/8/layout/orgChart1"/>
    <dgm:cxn modelId="{E9EA4A2E-5D62-4B76-AE1B-D2CF31701ACE}" type="presParOf" srcId="{0E967639-F6B3-4FFC-953B-D165DA0A3A51}" destId="{AFD89C07-A51D-4AC0-A1F6-A2D4D5FF7C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80CDCD-BA07-4C83-938B-A9ED7518563A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65A3ECB4-1319-4265-8383-F6C4FE475767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400" b="1" dirty="0">
              <a:latin typeface="Candara" panose="020E0502030303020204" pitchFamily="34" charset="0"/>
            </a:rPr>
            <a:t>Crisis socioeconómica (Castel, 2014)</a:t>
          </a:r>
        </a:p>
      </dgm:t>
    </dgm:pt>
    <dgm:pt modelId="{B5914323-6714-495B-BD7D-CB14F8685710}" type="parTrans" cxnId="{3B3B4A92-722C-434C-8729-3DD707DA5F6F}">
      <dgm:prSet/>
      <dgm:spPr/>
      <dgm:t>
        <a:bodyPr/>
        <a:lstStyle/>
        <a:p>
          <a:endParaRPr lang="es-ES"/>
        </a:p>
      </dgm:t>
    </dgm:pt>
    <dgm:pt modelId="{DE95E472-C553-4DE6-98B1-EAF58ABEB39C}" type="sibTrans" cxnId="{3B3B4A92-722C-434C-8729-3DD707DA5F6F}">
      <dgm:prSet/>
      <dgm:spPr/>
      <dgm:t>
        <a:bodyPr/>
        <a:lstStyle/>
        <a:p>
          <a:endParaRPr lang="es-ES"/>
        </a:p>
      </dgm:t>
    </dgm:pt>
    <dgm:pt modelId="{E244470E-D262-4115-8BF1-F64A854CAF0F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0" dirty="0">
              <a:latin typeface="Candara" panose="020E0502030303020204" pitchFamily="34" charset="0"/>
            </a:rPr>
            <a:t>Incremento del desempleo juvenil</a:t>
          </a:r>
        </a:p>
      </dgm:t>
    </dgm:pt>
    <dgm:pt modelId="{DD2C2C48-4427-40CC-8DA8-54A4875A1DE1}" type="parTrans" cxnId="{7BFCDB47-85CA-4A8F-B487-6553F18E3FBB}">
      <dgm:prSet/>
      <dgm:spPr/>
      <dgm:t>
        <a:bodyPr/>
        <a:lstStyle/>
        <a:p>
          <a:endParaRPr lang="es-ES"/>
        </a:p>
      </dgm:t>
    </dgm:pt>
    <dgm:pt modelId="{B7005904-16BD-479B-828D-676EC3217E52}" type="sibTrans" cxnId="{7BFCDB47-85CA-4A8F-B487-6553F18E3FBB}">
      <dgm:prSet/>
      <dgm:spPr/>
      <dgm:t>
        <a:bodyPr/>
        <a:lstStyle/>
        <a:p>
          <a:endParaRPr lang="es-ES"/>
        </a:p>
      </dgm:t>
    </dgm:pt>
    <dgm:pt modelId="{14ACFB48-75A1-478F-A755-99AF8296EE69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0" dirty="0">
              <a:latin typeface="Candara" panose="020E0502030303020204" pitchFamily="34" charset="0"/>
            </a:rPr>
            <a:t>Escasas garantías y oportunidades</a:t>
          </a:r>
        </a:p>
      </dgm:t>
    </dgm:pt>
    <dgm:pt modelId="{5EEE5744-A69E-4D9C-920D-8E226DC0ADDD}" type="parTrans" cxnId="{AA101E59-5288-4152-A651-09573FEF3F0A}">
      <dgm:prSet/>
      <dgm:spPr/>
      <dgm:t>
        <a:bodyPr/>
        <a:lstStyle/>
        <a:p>
          <a:endParaRPr lang="es-ES"/>
        </a:p>
      </dgm:t>
    </dgm:pt>
    <dgm:pt modelId="{2D04D9EF-5A4F-4F15-9786-0205C785FEAD}" type="sibTrans" cxnId="{AA101E59-5288-4152-A651-09573FEF3F0A}">
      <dgm:prSet/>
      <dgm:spPr/>
      <dgm:t>
        <a:bodyPr/>
        <a:lstStyle/>
        <a:p>
          <a:endParaRPr lang="es-ES"/>
        </a:p>
      </dgm:t>
    </dgm:pt>
    <dgm:pt modelId="{400C9EBF-D8E7-4C02-B474-0ACBD557A08D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0" dirty="0">
              <a:latin typeface="Candara" panose="020E0502030303020204" pitchFamily="34" charset="0"/>
            </a:rPr>
            <a:t>Contrato de trabajo flexible, temporal, sin contrato y con un salario bajo</a:t>
          </a:r>
        </a:p>
      </dgm:t>
    </dgm:pt>
    <dgm:pt modelId="{E2FAEE54-70DE-4815-A5BF-9A213DB60142}" type="parTrans" cxnId="{1206B13F-EFDE-4C72-B6FD-27C8B58017D6}">
      <dgm:prSet/>
      <dgm:spPr/>
      <dgm:t>
        <a:bodyPr/>
        <a:lstStyle/>
        <a:p>
          <a:endParaRPr lang="es-ES"/>
        </a:p>
      </dgm:t>
    </dgm:pt>
    <dgm:pt modelId="{21733B81-4959-4BCF-89B1-35BF0E139DB9}" type="sibTrans" cxnId="{1206B13F-EFDE-4C72-B6FD-27C8B58017D6}">
      <dgm:prSet/>
      <dgm:spPr/>
      <dgm:t>
        <a:bodyPr/>
        <a:lstStyle/>
        <a:p>
          <a:endParaRPr lang="es-ES"/>
        </a:p>
      </dgm:t>
    </dgm:pt>
    <dgm:pt modelId="{3A1E2459-5D6F-44E7-9047-57C51768912E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0" dirty="0">
              <a:latin typeface="Candara" panose="020E0502030303020204" pitchFamily="34" charset="0"/>
            </a:rPr>
            <a:t>Precariedad laboral y problemas de inserción</a:t>
          </a:r>
        </a:p>
      </dgm:t>
    </dgm:pt>
    <dgm:pt modelId="{63CD828A-8BA5-4D25-9D60-72323A473501}" type="parTrans" cxnId="{B03EBB1B-F473-4DF7-8A82-617B9283D2AB}">
      <dgm:prSet/>
      <dgm:spPr/>
      <dgm:t>
        <a:bodyPr/>
        <a:lstStyle/>
        <a:p>
          <a:endParaRPr lang="es-ES"/>
        </a:p>
      </dgm:t>
    </dgm:pt>
    <dgm:pt modelId="{0F35D32C-27D5-4D3D-AE89-700C93F7A600}" type="sibTrans" cxnId="{B03EBB1B-F473-4DF7-8A82-617B9283D2AB}">
      <dgm:prSet/>
      <dgm:spPr/>
      <dgm:t>
        <a:bodyPr/>
        <a:lstStyle/>
        <a:p>
          <a:endParaRPr lang="es-ES"/>
        </a:p>
      </dgm:t>
    </dgm:pt>
    <dgm:pt modelId="{A8AD9FFE-5554-4B2A-9FA9-2ACF62D62494}" type="pres">
      <dgm:prSet presAssocID="{B380CDCD-BA07-4C83-938B-A9ED751856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810971A-8D9E-4D9D-B541-A300813982AE}" type="pres">
      <dgm:prSet presAssocID="{65A3ECB4-1319-4265-8383-F6C4FE475767}" presName="hierRoot1" presStyleCnt="0">
        <dgm:presLayoutVars>
          <dgm:hierBranch val="init"/>
        </dgm:presLayoutVars>
      </dgm:prSet>
      <dgm:spPr/>
    </dgm:pt>
    <dgm:pt modelId="{44D30E94-261A-4D09-913B-4AAF03A88173}" type="pres">
      <dgm:prSet presAssocID="{65A3ECB4-1319-4265-8383-F6C4FE475767}" presName="rootComposite1" presStyleCnt="0"/>
      <dgm:spPr/>
    </dgm:pt>
    <dgm:pt modelId="{8F70AE5F-3B57-4508-9486-657A0E8B7C30}" type="pres">
      <dgm:prSet presAssocID="{65A3ECB4-1319-4265-8383-F6C4FE475767}" presName="rootText1" presStyleLbl="node0" presStyleIdx="0" presStyleCnt="1" custScaleX="146306" custScaleY="78256" custLinFactY="-2930" custLinFactNeighborX="-762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EAAC56-4425-4B7C-8753-1256BECF419C}" type="pres">
      <dgm:prSet presAssocID="{65A3ECB4-1319-4265-8383-F6C4FE475767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46D9846-8EF6-4B3B-BDC3-C6AF0FFD496D}" type="pres">
      <dgm:prSet presAssocID="{65A3ECB4-1319-4265-8383-F6C4FE475767}" presName="hierChild2" presStyleCnt="0"/>
      <dgm:spPr/>
    </dgm:pt>
    <dgm:pt modelId="{15DA7623-7EBE-41F8-875F-C2C4B165A28C}" type="pres">
      <dgm:prSet presAssocID="{DD2C2C48-4427-40CC-8DA8-54A4875A1DE1}" presName="Name37" presStyleLbl="parChTrans1D2" presStyleIdx="0" presStyleCnt="4"/>
      <dgm:spPr/>
      <dgm:t>
        <a:bodyPr/>
        <a:lstStyle/>
        <a:p>
          <a:endParaRPr lang="es-ES"/>
        </a:p>
      </dgm:t>
    </dgm:pt>
    <dgm:pt modelId="{ECB5BFE6-16AD-4AD5-8A78-9DC30FBB57E5}" type="pres">
      <dgm:prSet presAssocID="{E244470E-D262-4115-8BF1-F64A854CAF0F}" presName="hierRoot2" presStyleCnt="0">
        <dgm:presLayoutVars>
          <dgm:hierBranch val="init"/>
        </dgm:presLayoutVars>
      </dgm:prSet>
      <dgm:spPr/>
    </dgm:pt>
    <dgm:pt modelId="{EFEB2E6B-FB93-4A57-BA04-CE6696670E2A}" type="pres">
      <dgm:prSet presAssocID="{E244470E-D262-4115-8BF1-F64A854CAF0F}" presName="rootComposite" presStyleCnt="0"/>
      <dgm:spPr/>
    </dgm:pt>
    <dgm:pt modelId="{47450996-2908-434E-94C8-482BC3CF14C1}" type="pres">
      <dgm:prSet presAssocID="{E244470E-D262-4115-8BF1-F64A854CAF0F}" presName="rootText" presStyleLbl="node2" presStyleIdx="0" presStyleCnt="4" custLinFactNeighborX="-1829" custLinFactNeighborY="-621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27F43F4-BF11-4FC2-95DF-1E8924FCA733}" type="pres">
      <dgm:prSet presAssocID="{E244470E-D262-4115-8BF1-F64A854CAF0F}" presName="rootConnector" presStyleLbl="node2" presStyleIdx="0" presStyleCnt="4"/>
      <dgm:spPr/>
      <dgm:t>
        <a:bodyPr/>
        <a:lstStyle/>
        <a:p>
          <a:endParaRPr lang="es-ES"/>
        </a:p>
      </dgm:t>
    </dgm:pt>
    <dgm:pt modelId="{11812804-4E68-4F9A-B102-05DF091C992E}" type="pres">
      <dgm:prSet presAssocID="{E244470E-D262-4115-8BF1-F64A854CAF0F}" presName="hierChild4" presStyleCnt="0"/>
      <dgm:spPr/>
    </dgm:pt>
    <dgm:pt modelId="{1AAFF1AB-3A69-4410-B411-F22174F913F1}" type="pres">
      <dgm:prSet presAssocID="{E244470E-D262-4115-8BF1-F64A854CAF0F}" presName="hierChild5" presStyleCnt="0"/>
      <dgm:spPr/>
    </dgm:pt>
    <dgm:pt modelId="{B69C1417-5E1C-4437-8CF4-0AF82C16D81A}" type="pres">
      <dgm:prSet presAssocID="{63CD828A-8BA5-4D25-9D60-72323A473501}" presName="Name37" presStyleLbl="parChTrans1D2" presStyleIdx="1" presStyleCnt="4"/>
      <dgm:spPr/>
      <dgm:t>
        <a:bodyPr/>
        <a:lstStyle/>
        <a:p>
          <a:endParaRPr lang="es-ES"/>
        </a:p>
      </dgm:t>
    </dgm:pt>
    <dgm:pt modelId="{12AC0A08-246B-4783-AC37-FCC966D752C9}" type="pres">
      <dgm:prSet presAssocID="{3A1E2459-5D6F-44E7-9047-57C51768912E}" presName="hierRoot2" presStyleCnt="0">
        <dgm:presLayoutVars>
          <dgm:hierBranch val="init"/>
        </dgm:presLayoutVars>
      </dgm:prSet>
      <dgm:spPr/>
    </dgm:pt>
    <dgm:pt modelId="{C8BA09F9-DBA0-401A-94CA-3711BE8EC25A}" type="pres">
      <dgm:prSet presAssocID="{3A1E2459-5D6F-44E7-9047-57C51768912E}" presName="rootComposite" presStyleCnt="0"/>
      <dgm:spPr/>
    </dgm:pt>
    <dgm:pt modelId="{884BC4B8-2682-446C-8803-F1B8CA2ED1F7}" type="pres">
      <dgm:prSet presAssocID="{3A1E2459-5D6F-44E7-9047-57C51768912E}" presName="rootText" presStyleLbl="node2" presStyleIdx="1" presStyleCnt="4" custLinFactNeighborX="-914" custLinFactNeighborY="-603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8053D9-87FD-4AF2-941E-AEAA08112556}" type="pres">
      <dgm:prSet presAssocID="{3A1E2459-5D6F-44E7-9047-57C51768912E}" presName="rootConnector" presStyleLbl="node2" presStyleIdx="1" presStyleCnt="4"/>
      <dgm:spPr/>
      <dgm:t>
        <a:bodyPr/>
        <a:lstStyle/>
        <a:p>
          <a:endParaRPr lang="es-ES"/>
        </a:p>
      </dgm:t>
    </dgm:pt>
    <dgm:pt modelId="{018D64B1-EC05-47F8-BDAC-F2F6C0D9A774}" type="pres">
      <dgm:prSet presAssocID="{3A1E2459-5D6F-44E7-9047-57C51768912E}" presName="hierChild4" presStyleCnt="0"/>
      <dgm:spPr/>
    </dgm:pt>
    <dgm:pt modelId="{2D673541-0C8A-4701-B89A-9222CCFFEB6E}" type="pres">
      <dgm:prSet presAssocID="{3A1E2459-5D6F-44E7-9047-57C51768912E}" presName="hierChild5" presStyleCnt="0"/>
      <dgm:spPr/>
    </dgm:pt>
    <dgm:pt modelId="{668CCAE8-2C2D-48E4-9B16-6A6E64E96CB2}" type="pres">
      <dgm:prSet presAssocID="{5EEE5744-A69E-4D9C-920D-8E226DC0ADDD}" presName="Name37" presStyleLbl="parChTrans1D2" presStyleIdx="2" presStyleCnt="4"/>
      <dgm:spPr/>
      <dgm:t>
        <a:bodyPr/>
        <a:lstStyle/>
        <a:p>
          <a:endParaRPr lang="es-ES"/>
        </a:p>
      </dgm:t>
    </dgm:pt>
    <dgm:pt modelId="{D963C1AF-FC88-4A33-B363-566AFEF9CBC9}" type="pres">
      <dgm:prSet presAssocID="{14ACFB48-75A1-478F-A755-99AF8296EE69}" presName="hierRoot2" presStyleCnt="0">
        <dgm:presLayoutVars>
          <dgm:hierBranch val="init"/>
        </dgm:presLayoutVars>
      </dgm:prSet>
      <dgm:spPr/>
    </dgm:pt>
    <dgm:pt modelId="{B3416D04-2D39-4A3D-A2DC-ED8790DE7274}" type="pres">
      <dgm:prSet presAssocID="{14ACFB48-75A1-478F-A755-99AF8296EE69}" presName="rootComposite" presStyleCnt="0"/>
      <dgm:spPr/>
    </dgm:pt>
    <dgm:pt modelId="{8442640B-62FD-4CD0-8BAE-1974A6727316}" type="pres">
      <dgm:prSet presAssocID="{14ACFB48-75A1-478F-A755-99AF8296EE69}" presName="rootText" presStyleLbl="node2" presStyleIdx="2" presStyleCnt="4" custLinFactNeighborX="-914" custLinFactNeighborY="-621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71FB00-8BDE-40D9-A479-DA25F2CE40BD}" type="pres">
      <dgm:prSet presAssocID="{14ACFB48-75A1-478F-A755-99AF8296EE69}" presName="rootConnector" presStyleLbl="node2" presStyleIdx="2" presStyleCnt="4"/>
      <dgm:spPr/>
      <dgm:t>
        <a:bodyPr/>
        <a:lstStyle/>
        <a:p>
          <a:endParaRPr lang="es-ES"/>
        </a:p>
      </dgm:t>
    </dgm:pt>
    <dgm:pt modelId="{6BB71B90-971E-43DC-8D26-1846C018E9A8}" type="pres">
      <dgm:prSet presAssocID="{14ACFB48-75A1-478F-A755-99AF8296EE69}" presName="hierChild4" presStyleCnt="0"/>
      <dgm:spPr/>
    </dgm:pt>
    <dgm:pt modelId="{D59EA268-3619-4996-88CE-8FF5D34FBBB0}" type="pres">
      <dgm:prSet presAssocID="{14ACFB48-75A1-478F-A755-99AF8296EE69}" presName="hierChild5" presStyleCnt="0"/>
      <dgm:spPr/>
    </dgm:pt>
    <dgm:pt modelId="{FA3DD32D-F018-45E9-9B24-AF34EE8CB18F}" type="pres">
      <dgm:prSet presAssocID="{E2FAEE54-70DE-4815-A5BF-9A213DB60142}" presName="Name37" presStyleLbl="parChTrans1D2" presStyleIdx="3" presStyleCnt="4"/>
      <dgm:spPr/>
      <dgm:t>
        <a:bodyPr/>
        <a:lstStyle/>
        <a:p>
          <a:endParaRPr lang="es-ES"/>
        </a:p>
      </dgm:t>
    </dgm:pt>
    <dgm:pt modelId="{75DE8486-C11B-45B9-97EC-9CCA1E9E42EE}" type="pres">
      <dgm:prSet presAssocID="{400C9EBF-D8E7-4C02-B474-0ACBD557A08D}" presName="hierRoot2" presStyleCnt="0">
        <dgm:presLayoutVars>
          <dgm:hierBranch val="init"/>
        </dgm:presLayoutVars>
      </dgm:prSet>
      <dgm:spPr/>
    </dgm:pt>
    <dgm:pt modelId="{87F100EB-7015-4826-9136-C927DA11143E}" type="pres">
      <dgm:prSet presAssocID="{400C9EBF-D8E7-4C02-B474-0ACBD557A08D}" presName="rootComposite" presStyleCnt="0"/>
      <dgm:spPr/>
    </dgm:pt>
    <dgm:pt modelId="{31DEA55A-5642-494B-8459-25FB47E48321}" type="pres">
      <dgm:prSet presAssocID="{400C9EBF-D8E7-4C02-B474-0ACBD557A08D}" presName="rootText" presStyleLbl="node2" presStyleIdx="3" presStyleCnt="4" custLinFactNeighborX="-1829" custLinFactNeighborY="-610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3CD43E-631D-46ED-B148-E408A94672FE}" type="pres">
      <dgm:prSet presAssocID="{400C9EBF-D8E7-4C02-B474-0ACBD557A08D}" presName="rootConnector" presStyleLbl="node2" presStyleIdx="3" presStyleCnt="4"/>
      <dgm:spPr/>
      <dgm:t>
        <a:bodyPr/>
        <a:lstStyle/>
        <a:p>
          <a:endParaRPr lang="es-ES"/>
        </a:p>
      </dgm:t>
    </dgm:pt>
    <dgm:pt modelId="{1ADC5968-8B84-4496-A9E7-61EBA7E5B164}" type="pres">
      <dgm:prSet presAssocID="{400C9EBF-D8E7-4C02-B474-0ACBD557A08D}" presName="hierChild4" presStyleCnt="0"/>
      <dgm:spPr/>
    </dgm:pt>
    <dgm:pt modelId="{1F40E173-E1C7-4829-96E9-F0F2984F3005}" type="pres">
      <dgm:prSet presAssocID="{400C9EBF-D8E7-4C02-B474-0ACBD557A08D}" presName="hierChild5" presStyleCnt="0"/>
      <dgm:spPr/>
    </dgm:pt>
    <dgm:pt modelId="{9FE3EF5E-502F-40A9-B1A4-7EF13F8B71C9}" type="pres">
      <dgm:prSet presAssocID="{65A3ECB4-1319-4265-8383-F6C4FE475767}" presName="hierChild3" presStyleCnt="0"/>
      <dgm:spPr/>
    </dgm:pt>
  </dgm:ptLst>
  <dgm:cxnLst>
    <dgm:cxn modelId="{B03EBB1B-F473-4DF7-8A82-617B9283D2AB}" srcId="{65A3ECB4-1319-4265-8383-F6C4FE475767}" destId="{3A1E2459-5D6F-44E7-9047-57C51768912E}" srcOrd="1" destOrd="0" parTransId="{63CD828A-8BA5-4D25-9D60-72323A473501}" sibTransId="{0F35D32C-27D5-4D3D-AE89-700C93F7A600}"/>
    <dgm:cxn modelId="{1206B13F-EFDE-4C72-B6FD-27C8B58017D6}" srcId="{65A3ECB4-1319-4265-8383-F6C4FE475767}" destId="{400C9EBF-D8E7-4C02-B474-0ACBD557A08D}" srcOrd="3" destOrd="0" parTransId="{E2FAEE54-70DE-4815-A5BF-9A213DB60142}" sibTransId="{21733B81-4959-4BCF-89B1-35BF0E139DB9}"/>
    <dgm:cxn modelId="{05D0713B-22D3-4691-9685-CDD7D174198B}" type="presOf" srcId="{5EEE5744-A69E-4D9C-920D-8E226DC0ADDD}" destId="{668CCAE8-2C2D-48E4-9B16-6A6E64E96CB2}" srcOrd="0" destOrd="0" presId="urn:microsoft.com/office/officeart/2005/8/layout/orgChart1"/>
    <dgm:cxn modelId="{1351B535-DA45-4B33-A2A7-D742C6978E3C}" type="presOf" srcId="{400C9EBF-D8E7-4C02-B474-0ACBD557A08D}" destId="{673CD43E-631D-46ED-B148-E408A94672FE}" srcOrd="1" destOrd="0" presId="urn:microsoft.com/office/officeart/2005/8/layout/orgChart1"/>
    <dgm:cxn modelId="{64A15D6B-F9A0-4703-AA56-2C54835A504E}" type="presOf" srcId="{3A1E2459-5D6F-44E7-9047-57C51768912E}" destId="{BC8053D9-87FD-4AF2-941E-AEAA08112556}" srcOrd="1" destOrd="0" presId="urn:microsoft.com/office/officeart/2005/8/layout/orgChart1"/>
    <dgm:cxn modelId="{CC721D61-604D-43EC-9CB9-794EDA16C395}" type="presOf" srcId="{E244470E-D262-4115-8BF1-F64A854CAF0F}" destId="{47450996-2908-434E-94C8-482BC3CF14C1}" srcOrd="0" destOrd="0" presId="urn:microsoft.com/office/officeart/2005/8/layout/orgChart1"/>
    <dgm:cxn modelId="{8A588066-A00E-49C0-B9BF-275F133BE53B}" type="presOf" srcId="{65A3ECB4-1319-4265-8383-F6C4FE475767}" destId="{8F70AE5F-3B57-4508-9486-657A0E8B7C30}" srcOrd="0" destOrd="0" presId="urn:microsoft.com/office/officeart/2005/8/layout/orgChart1"/>
    <dgm:cxn modelId="{46BEE266-7064-4693-9F27-1A8FAB5277EF}" type="presOf" srcId="{14ACFB48-75A1-478F-A755-99AF8296EE69}" destId="{EF71FB00-8BDE-40D9-A479-DA25F2CE40BD}" srcOrd="1" destOrd="0" presId="urn:microsoft.com/office/officeart/2005/8/layout/orgChart1"/>
    <dgm:cxn modelId="{3B3B4A92-722C-434C-8729-3DD707DA5F6F}" srcId="{B380CDCD-BA07-4C83-938B-A9ED7518563A}" destId="{65A3ECB4-1319-4265-8383-F6C4FE475767}" srcOrd="0" destOrd="0" parTransId="{B5914323-6714-495B-BD7D-CB14F8685710}" sibTransId="{DE95E472-C553-4DE6-98B1-EAF58ABEB39C}"/>
    <dgm:cxn modelId="{73670BBA-C09B-484A-8D8A-6C7BD9D1FDEE}" type="presOf" srcId="{3A1E2459-5D6F-44E7-9047-57C51768912E}" destId="{884BC4B8-2682-446C-8803-F1B8CA2ED1F7}" srcOrd="0" destOrd="0" presId="urn:microsoft.com/office/officeart/2005/8/layout/orgChart1"/>
    <dgm:cxn modelId="{60354935-D98F-4CE8-A028-B21DA81D2415}" type="presOf" srcId="{400C9EBF-D8E7-4C02-B474-0ACBD557A08D}" destId="{31DEA55A-5642-494B-8459-25FB47E48321}" srcOrd="0" destOrd="0" presId="urn:microsoft.com/office/officeart/2005/8/layout/orgChart1"/>
    <dgm:cxn modelId="{87B83025-F73D-43AD-9668-05171D6A4377}" type="presOf" srcId="{E2FAEE54-70DE-4815-A5BF-9A213DB60142}" destId="{FA3DD32D-F018-45E9-9B24-AF34EE8CB18F}" srcOrd="0" destOrd="0" presId="urn:microsoft.com/office/officeart/2005/8/layout/orgChart1"/>
    <dgm:cxn modelId="{D1761516-D5D9-4D6B-BAAB-0905ED798279}" type="presOf" srcId="{63CD828A-8BA5-4D25-9D60-72323A473501}" destId="{B69C1417-5E1C-4437-8CF4-0AF82C16D81A}" srcOrd="0" destOrd="0" presId="urn:microsoft.com/office/officeart/2005/8/layout/orgChart1"/>
    <dgm:cxn modelId="{7BFCDB47-85CA-4A8F-B487-6553F18E3FBB}" srcId="{65A3ECB4-1319-4265-8383-F6C4FE475767}" destId="{E244470E-D262-4115-8BF1-F64A854CAF0F}" srcOrd="0" destOrd="0" parTransId="{DD2C2C48-4427-40CC-8DA8-54A4875A1DE1}" sibTransId="{B7005904-16BD-479B-828D-676EC3217E52}"/>
    <dgm:cxn modelId="{B80CEECB-663B-4682-B536-C9420FADDC44}" type="presOf" srcId="{DD2C2C48-4427-40CC-8DA8-54A4875A1DE1}" destId="{15DA7623-7EBE-41F8-875F-C2C4B165A28C}" srcOrd="0" destOrd="0" presId="urn:microsoft.com/office/officeart/2005/8/layout/orgChart1"/>
    <dgm:cxn modelId="{58938C43-8026-494D-9A47-AA2AE45C8353}" type="presOf" srcId="{65A3ECB4-1319-4265-8383-F6C4FE475767}" destId="{27EAAC56-4425-4B7C-8753-1256BECF419C}" srcOrd="1" destOrd="0" presId="urn:microsoft.com/office/officeart/2005/8/layout/orgChart1"/>
    <dgm:cxn modelId="{96D22431-02E7-4965-A131-FAE55A96D10B}" type="presOf" srcId="{B380CDCD-BA07-4C83-938B-A9ED7518563A}" destId="{A8AD9FFE-5554-4B2A-9FA9-2ACF62D62494}" srcOrd="0" destOrd="0" presId="urn:microsoft.com/office/officeart/2005/8/layout/orgChart1"/>
    <dgm:cxn modelId="{A7608F3C-DA7C-4012-940D-32A65C4A0D8D}" type="presOf" srcId="{E244470E-D262-4115-8BF1-F64A854CAF0F}" destId="{127F43F4-BF11-4FC2-95DF-1E8924FCA733}" srcOrd="1" destOrd="0" presId="urn:microsoft.com/office/officeart/2005/8/layout/orgChart1"/>
    <dgm:cxn modelId="{AA101E59-5288-4152-A651-09573FEF3F0A}" srcId="{65A3ECB4-1319-4265-8383-F6C4FE475767}" destId="{14ACFB48-75A1-478F-A755-99AF8296EE69}" srcOrd="2" destOrd="0" parTransId="{5EEE5744-A69E-4D9C-920D-8E226DC0ADDD}" sibTransId="{2D04D9EF-5A4F-4F15-9786-0205C785FEAD}"/>
    <dgm:cxn modelId="{A277BBA8-8D25-4487-AFD1-FB47C4E26BAA}" type="presOf" srcId="{14ACFB48-75A1-478F-A755-99AF8296EE69}" destId="{8442640B-62FD-4CD0-8BAE-1974A6727316}" srcOrd="0" destOrd="0" presId="urn:microsoft.com/office/officeart/2005/8/layout/orgChart1"/>
    <dgm:cxn modelId="{85692F83-2AF5-4A2C-A5A8-5B39B22B1B00}" type="presParOf" srcId="{A8AD9FFE-5554-4B2A-9FA9-2ACF62D62494}" destId="{5810971A-8D9E-4D9D-B541-A300813982AE}" srcOrd="0" destOrd="0" presId="urn:microsoft.com/office/officeart/2005/8/layout/orgChart1"/>
    <dgm:cxn modelId="{811B130E-4740-487C-9475-5369ABEF99D5}" type="presParOf" srcId="{5810971A-8D9E-4D9D-B541-A300813982AE}" destId="{44D30E94-261A-4D09-913B-4AAF03A88173}" srcOrd="0" destOrd="0" presId="urn:microsoft.com/office/officeart/2005/8/layout/orgChart1"/>
    <dgm:cxn modelId="{C5043AE3-4753-4D3F-9240-D05DF858FA00}" type="presParOf" srcId="{44D30E94-261A-4D09-913B-4AAF03A88173}" destId="{8F70AE5F-3B57-4508-9486-657A0E8B7C30}" srcOrd="0" destOrd="0" presId="urn:microsoft.com/office/officeart/2005/8/layout/orgChart1"/>
    <dgm:cxn modelId="{EA15F599-C5EE-45F6-B859-A5F2DB193C45}" type="presParOf" srcId="{44D30E94-261A-4D09-913B-4AAF03A88173}" destId="{27EAAC56-4425-4B7C-8753-1256BECF419C}" srcOrd="1" destOrd="0" presId="urn:microsoft.com/office/officeart/2005/8/layout/orgChart1"/>
    <dgm:cxn modelId="{8128149C-5CCC-430B-8C30-2020D0994C14}" type="presParOf" srcId="{5810971A-8D9E-4D9D-B541-A300813982AE}" destId="{046D9846-8EF6-4B3B-BDC3-C6AF0FFD496D}" srcOrd="1" destOrd="0" presId="urn:microsoft.com/office/officeart/2005/8/layout/orgChart1"/>
    <dgm:cxn modelId="{2798B25C-1172-4889-8CE4-226B9DC7FE0E}" type="presParOf" srcId="{046D9846-8EF6-4B3B-BDC3-C6AF0FFD496D}" destId="{15DA7623-7EBE-41F8-875F-C2C4B165A28C}" srcOrd="0" destOrd="0" presId="urn:microsoft.com/office/officeart/2005/8/layout/orgChart1"/>
    <dgm:cxn modelId="{90723646-DFBA-407B-8933-4E030A672BB2}" type="presParOf" srcId="{046D9846-8EF6-4B3B-BDC3-C6AF0FFD496D}" destId="{ECB5BFE6-16AD-4AD5-8A78-9DC30FBB57E5}" srcOrd="1" destOrd="0" presId="urn:microsoft.com/office/officeart/2005/8/layout/orgChart1"/>
    <dgm:cxn modelId="{22C3679D-39AE-4800-AFF4-9FCE62598D3F}" type="presParOf" srcId="{ECB5BFE6-16AD-4AD5-8A78-9DC30FBB57E5}" destId="{EFEB2E6B-FB93-4A57-BA04-CE6696670E2A}" srcOrd="0" destOrd="0" presId="urn:microsoft.com/office/officeart/2005/8/layout/orgChart1"/>
    <dgm:cxn modelId="{6E3C0249-6624-4EDB-A174-44630372056B}" type="presParOf" srcId="{EFEB2E6B-FB93-4A57-BA04-CE6696670E2A}" destId="{47450996-2908-434E-94C8-482BC3CF14C1}" srcOrd="0" destOrd="0" presId="urn:microsoft.com/office/officeart/2005/8/layout/orgChart1"/>
    <dgm:cxn modelId="{7C72E436-18E1-4C0E-AEA8-82AAABC7104B}" type="presParOf" srcId="{EFEB2E6B-FB93-4A57-BA04-CE6696670E2A}" destId="{127F43F4-BF11-4FC2-95DF-1E8924FCA733}" srcOrd="1" destOrd="0" presId="urn:microsoft.com/office/officeart/2005/8/layout/orgChart1"/>
    <dgm:cxn modelId="{56A028C9-BBBD-4CDE-94A9-770CD27706CE}" type="presParOf" srcId="{ECB5BFE6-16AD-4AD5-8A78-9DC30FBB57E5}" destId="{11812804-4E68-4F9A-B102-05DF091C992E}" srcOrd="1" destOrd="0" presId="urn:microsoft.com/office/officeart/2005/8/layout/orgChart1"/>
    <dgm:cxn modelId="{89E1F4BB-14AF-4215-ABA3-68B1B857A534}" type="presParOf" srcId="{ECB5BFE6-16AD-4AD5-8A78-9DC30FBB57E5}" destId="{1AAFF1AB-3A69-4410-B411-F22174F913F1}" srcOrd="2" destOrd="0" presId="urn:microsoft.com/office/officeart/2005/8/layout/orgChart1"/>
    <dgm:cxn modelId="{C3F03274-5758-4207-9894-390E902913C0}" type="presParOf" srcId="{046D9846-8EF6-4B3B-BDC3-C6AF0FFD496D}" destId="{B69C1417-5E1C-4437-8CF4-0AF82C16D81A}" srcOrd="2" destOrd="0" presId="urn:microsoft.com/office/officeart/2005/8/layout/orgChart1"/>
    <dgm:cxn modelId="{437CBA49-BA58-4CCC-B449-E65BB2647C1F}" type="presParOf" srcId="{046D9846-8EF6-4B3B-BDC3-C6AF0FFD496D}" destId="{12AC0A08-246B-4783-AC37-FCC966D752C9}" srcOrd="3" destOrd="0" presId="urn:microsoft.com/office/officeart/2005/8/layout/orgChart1"/>
    <dgm:cxn modelId="{26523BD6-1EB7-4D5C-8DF7-5173602DD44B}" type="presParOf" srcId="{12AC0A08-246B-4783-AC37-FCC966D752C9}" destId="{C8BA09F9-DBA0-401A-94CA-3711BE8EC25A}" srcOrd="0" destOrd="0" presId="urn:microsoft.com/office/officeart/2005/8/layout/orgChart1"/>
    <dgm:cxn modelId="{4D530BA1-E25C-4D66-9C84-E2579222F4B8}" type="presParOf" srcId="{C8BA09F9-DBA0-401A-94CA-3711BE8EC25A}" destId="{884BC4B8-2682-446C-8803-F1B8CA2ED1F7}" srcOrd="0" destOrd="0" presId="urn:microsoft.com/office/officeart/2005/8/layout/orgChart1"/>
    <dgm:cxn modelId="{4A0F5C6F-24F8-4B09-A4C3-BAFA3FC0BF3B}" type="presParOf" srcId="{C8BA09F9-DBA0-401A-94CA-3711BE8EC25A}" destId="{BC8053D9-87FD-4AF2-941E-AEAA08112556}" srcOrd="1" destOrd="0" presId="urn:microsoft.com/office/officeart/2005/8/layout/orgChart1"/>
    <dgm:cxn modelId="{96654BF1-4E54-4F72-9A82-628995F8F9E4}" type="presParOf" srcId="{12AC0A08-246B-4783-AC37-FCC966D752C9}" destId="{018D64B1-EC05-47F8-BDAC-F2F6C0D9A774}" srcOrd="1" destOrd="0" presId="urn:microsoft.com/office/officeart/2005/8/layout/orgChart1"/>
    <dgm:cxn modelId="{63CD4582-A72C-44E2-ACAD-D608EEA9AAFD}" type="presParOf" srcId="{12AC0A08-246B-4783-AC37-FCC966D752C9}" destId="{2D673541-0C8A-4701-B89A-9222CCFFEB6E}" srcOrd="2" destOrd="0" presId="urn:microsoft.com/office/officeart/2005/8/layout/orgChart1"/>
    <dgm:cxn modelId="{C0782915-0FFA-4DB2-A286-B47B03307102}" type="presParOf" srcId="{046D9846-8EF6-4B3B-BDC3-C6AF0FFD496D}" destId="{668CCAE8-2C2D-48E4-9B16-6A6E64E96CB2}" srcOrd="4" destOrd="0" presId="urn:microsoft.com/office/officeart/2005/8/layout/orgChart1"/>
    <dgm:cxn modelId="{1822753A-0FED-4674-9B75-75172069D197}" type="presParOf" srcId="{046D9846-8EF6-4B3B-BDC3-C6AF0FFD496D}" destId="{D963C1AF-FC88-4A33-B363-566AFEF9CBC9}" srcOrd="5" destOrd="0" presId="urn:microsoft.com/office/officeart/2005/8/layout/orgChart1"/>
    <dgm:cxn modelId="{B5B0C5E2-700C-4927-81FB-91A9F8924A9F}" type="presParOf" srcId="{D963C1AF-FC88-4A33-B363-566AFEF9CBC9}" destId="{B3416D04-2D39-4A3D-A2DC-ED8790DE7274}" srcOrd="0" destOrd="0" presId="urn:microsoft.com/office/officeart/2005/8/layout/orgChart1"/>
    <dgm:cxn modelId="{253C76BC-E87A-4D3D-AFD5-CA4A11847450}" type="presParOf" srcId="{B3416D04-2D39-4A3D-A2DC-ED8790DE7274}" destId="{8442640B-62FD-4CD0-8BAE-1974A6727316}" srcOrd="0" destOrd="0" presId="urn:microsoft.com/office/officeart/2005/8/layout/orgChart1"/>
    <dgm:cxn modelId="{D4ACD85C-5388-47E9-A9DC-BED92577D610}" type="presParOf" srcId="{B3416D04-2D39-4A3D-A2DC-ED8790DE7274}" destId="{EF71FB00-8BDE-40D9-A479-DA25F2CE40BD}" srcOrd="1" destOrd="0" presId="urn:microsoft.com/office/officeart/2005/8/layout/orgChart1"/>
    <dgm:cxn modelId="{1F3F49AA-4A1C-48F9-B792-2A461A96F436}" type="presParOf" srcId="{D963C1AF-FC88-4A33-B363-566AFEF9CBC9}" destId="{6BB71B90-971E-43DC-8D26-1846C018E9A8}" srcOrd="1" destOrd="0" presId="urn:microsoft.com/office/officeart/2005/8/layout/orgChart1"/>
    <dgm:cxn modelId="{57E693C5-6274-47FD-BAA0-766DAC3B9589}" type="presParOf" srcId="{D963C1AF-FC88-4A33-B363-566AFEF9CBC9}" destId="{D59EA268-3619-4996-88CE-8FF5D34FBBB0}" srcOrd="2" destOrd="0" presId="urn:microsoft.com/office/officeart/2005/8/layout/orgChart1"/>
    <dgm:cxn modelId="{EC024C00-12E8-43D6-B08E-A76F2FBAD661}" type="presParOf" srcId="{046D9846-8EF6-4B3B-BDC3-C6AF0FFD496D}" destId="{FA3DD32D-F018-45E9-9B24-AF34EE8CB18F}" srcOrd="6" destOrd="0" presId="urn:microsoft.com/office/officeart/2005/8/layout/orgChart1"/>
    <dgm:cxn modelId="{AA9BAB17-8982-4776-85AC-BFA27262C4B7}" type="presParOf" srcId="{046D9846-8EF6-4B3B-BDC3-C6AF0FFD496D}" destId="{75DE8486-C11B-45B9-97EC-9CCA1E9E42EE}" srcOrd="7" destOrd="0" presId="urn:microsoft.com/office/officeart/2005/8/layout/orgChart1"/>
    <dgm:cxn modelId="{2786A3F9-EB0B-4AF2-A952-DF507B402093}" type="presParOf" srcId="{75DE8486-C11B-45B9-97EC-9CCA1E9E42EE}" destId="{87F100EB-7015-4826-9136-C927DA11143E}" srcOrd="0" destOrd="0" presId="urn:microsoft.com/office/officeart/2005/8/layout/orgChart1"/>
    <dgm:cxn modelId="{B615F52C-96FD-444A-B2D1-EED6F1C350FA}" type="presParOf" srcId="{87F100EB-7015-4826-9136-C927DA11143E}" destId="{31DEA55A-5642-494B-8459-25FB47E48321}" srcOrd="0" destOrd="0" presId="urn:microsoft.com/office/officeart/2005/8/layout/orgChart1"/>
    <dgm:cxn modelId="{C42C5E9C-844E-4306-81F1-9D77AC78D4CC}" type="presParOf" srcId="{87F100EB-7015-4826-9136-C927DA11143E}" destId="{673CD43E-631D-46ED-B148-E408A94672FE}" srcOrd="1" destOrd="0" presId="urn:microsoft.com/office/officeart/2005/8/layout/orgChart1"/>
    <dgm:cxn modelId="{DDFAD638-7348-48A4-9F47-2CCAA558776D}" type="presParOf" srcId="{75DE8486-C11B-45B9-97EC-9CCA1E9E42EE}" destId="{1ADC5968-8B84-4496-A9E7-61EBA7E5B164}" srcOrd="1" destOrd="0" presId="urn:microsoft.com/office/officeart/2005/8/layout/orgChart1"/>
    <dgm:cxn modelId="{F4BDDD2B-AFF1-4BD5-B5E2-EF1826A1B366}" type="presParOf" srcId="{75DE8486-C11B-45B9-97EC-9CCA1E9E42EE}" destId="{1F40E173-E1C7-4829-96E9-F0F2984F3005}" srcOrd="2" destOrd="0" presId="urn:microsoft.com/office/officeart/2005/8/layout/orgChart1"/>
    <dgm:cxn modelId="{BEA3FAA7-7D47-4C85-B60F-66B2004E8D1E}" type="presParOf" srcId="{5810971A-8D9E-4D9D-B541-A300813982AE}" destId="{9FE3EF5E-502F-40A9-B1A4-7EF13F8B71C9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77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46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29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25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665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296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40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627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479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59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45750-67C3-4DF7-A28F-BB357E209794}" type="datetimeFigureOut">
              <a:rPr lang="es-ES" smtClean="0"/>
              <a:t>20/05/2025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72677-6FA4-41D0-9267-BB54E2A521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899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rciafuentesj@ugr.es" TargetMode="External"/><Relationship Id="rId7" Type="http://schemas.openxmlformats.org/officeDocument/2006/relationships/image" Target="../media/image4.jpg"/><Relationship Id="rId2" Type="http://schemas.openxmlformats.org/officeDocument/2006/relationships/hyperlink" Target="mailto:madji@ugr.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pe.es/HomeSepe/encontrar-trabajo/Garantia-Juvenil/garantia-juvenil-plan-garantia-juvenil-plus-2021-2027.html" TargetMode="External"/><Relationship Id="rId2" Type="http://schemas.openxmlformats.org/officeDocument/2006/relationships/hyperlink" Target="https://mye2o.org/quienes-somo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4000/139bv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mailto:garciafuentesj@ugr.es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madji@ugr.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jDDhGYyeqo" TargetMode="External"/><Relationship Id="rId2" Type="http://schemas.openxmlformats.org/officeDocument/2006/relationships/hyperlink" Target="https://www.youtube.com/watch?v=AUnmnTRSt_U&amp;t=133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ng-adulllt.eu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jeeYOGaHRis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https://www.youtube.com/watch?v=0ceTksUzrwY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4">
            <a:extLst>
              <a:ext uri="{FF2B5EF4-FFF2-40B4-BE49-F238E27FC236}">
                <a16:creationId xmlns:a16="http://schemas.microsoft.com/office/drawing/2014/main" xmlns="" id="{0E438C49-5319-B42C-59E9-2A25769B3B3E}"/>
              </a:ext>
            </a:extLst>
          </p:cNvPr>
          <p:cNvSpPr txBox="1"/>
          <p:nvPr/>
        </p:nvSpPr>
        <p:spPr bwMode="auto">
          <a:xfrm>
            <a:off x="3562733" y="4555518"/>
            <a:ext cx="5704359" cy="1265005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6680" tIns="106680" rIns="106680" bIns="106680" spcCol="1270" anchor="ctr"/>
          <a:lstStyle/>
          <a:p>
            <a:pPr algn="ctr" defTabSz="12446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es-ES" b="1" dirty="0">
              <a:solidFill>
                <a:schemeClr val="accent3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algn="ctr" defTabSz="1244600" fontAlgn="auto">
              <a:lnSpc>
                <a:spcPct val="90000"/>
              </a:lnSpc>
              <a:defRPr/>
            </a:pPr>
            <a:r>
              <a:rPr lang="es-E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Prof. ª Magdalena Jiménez Ramírez (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  <a:hlinkClick r:id="rId2"/>
              </a:rPr>
              <a:t>madji@ugr.es</a:t>
            </a:r>
            <a:r>
              <a:rPr lang="es-E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)</a:t>
            </a:r>
          </a:p>
          <a:p>
            <a:pPr algn="ctr" defTabSz="1244600" fontAlgn="auto">
              <a:lnSpc>
                <a:spcPct val="90000"/>
              </a:lnSpc>
              <a:defRPr/>
            </a:pPr>
            <a:r>
              <a:rPr lang="es-E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Prof. Juan García Fuentes (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  <a:hlinkClick r:id="rId3"/>
              </a:rPr>
              <a:t>garciafuentesj@ugr.es</a:t>
            </a:r>
            <a:r>
              <a:rPr lang="es-E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) </a:t>
            </a:r>
          </a:p>
          <a:p>
            <a:pPr algn="ctr" defTabSz="12446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400" b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endParaRPr lang="es-ES_tradnl" sz="2400" b="1" dirty="0">
              <a:solidFill>
                <a:schemeClr val="accent3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F733A31B-0C78-8300-1C5B-27DD1851AF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75" y="4730821"/>
            <a:ext cx="2836330" cy="1640885"/>
          </a:xfrm>
          <a:prstGeom prst="rect">
            <a:avLst/>
          </a:prstGeom>
        </p:spPr>
      </p:pic>
      <p:pic>
        <p:nvPicPr>
          <p:cNvPr id="6" name="image1.png">
            <a:extLst>
              <a:ext uri="{FF2B5EF4-FFF2-40B4-BE49-F238E27FC236}">
                <a16:creationId xmlns:a16="http://schemas.microsoft.com/office/drawing/2014/main" xmlns="" id="{AF532542-D52A-F1F5-1436-2654D65E3FC1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9815209" y="4730821"/>
            <a:ext cx="1867710" cy="1640885"/>
          </a:xfrm>
          <a:prstGeom prst="rect">
            <a:avLst/>
          </a:prstGeom>
          <a:ln/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727CD67D-5310-5451-062B-9ABCBD3D1673}"/>
              </a:ext>
            </a:extLst>
          </p:cNvPr>
          <p:cNvGrpSpPr/>
          <p:nvPr/>
        </p:nvGrpSpPr>
        <p:grpSpPr>
          <a:xfrm>
            <a:off x="1381328" y="2713816"/>
            <a:ext cx="9367736" cy="1430367"/>
            <a:chOff x="0" y="29142"/>
            <a:chExt cx="8136903" cy="1149462"/>
          </a:xfrm>
          <a:noFill/>
        </p:grpSpPr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xmlns="" id="{8991ADB5-6705-3154-CC48-31E2ADD7D630}"/>
                </a:ext>
              </a:extLst>
            </p:cNvPr>
            <p:cNvSpPr/>
            <p:nvPr/>
          </p:nvSpPr>
          <p:spPr>
            <a:xfrm>
              <a:off x="0" y="29142"/>
              <a:ext cx="8136903" cy="1149462"/>
            </a:xfrm>
            <a:prstGeom prst="roundRect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9" name="Rectángulo: esquinas redondeadas 4">
              <a:extLst>
                <a:ext uri="{FF2B5EF4-FFF2-40B4-BE49-F238E27FC236}">
                  <a16:creationId xmlns:a16="http://schemas.microsoft.com/office/drawing/2014/main" xmlns="" id="{4565FA1C-3FAA-AA0A-556C-D8D8F6A89393}"/>
                </a:ext>
              </a:extLst>
            </p:cNvPr>
            <p:cNvSpPr txBox="1"/>
            <p:nvPr/>
          </p:nvSpPr>
          <p:spPr>
            <a:xfrm>
              <a:off x="56112" y="85254"/>
              <a:ext cx="8024679" cy="1028612"/>
            </a:xfrm>
            <a:prstGeom prst="rect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_tradnl" sz="3600" b="1" kern="1200" dirty="0">
                  <a:solidFill>
                    <a:schemeClr val="accent5">
                      <a:lumMod val="75000"/>
                    </a:schemeClr>
                  </a:solidFill>
                  <a:latin typeface="Candara" panose="020E0502030303020204" pitchFamily="34" charset="0"/>
                </a:rPr>
                <a:t>TRANSICIONES JUVENILES Y POLÍTICAS DE FORMACIÓN PARA EL EMPLEO</a:t>
              </a:r>
            </a:p>
          </p:txBody>
        </p:sp>
      </p:grpSp>
      <p:sp>
        <p:nvSpPr>
          <p:cNvPr id="12" name="Rectángulo: esquinas redondeadas 4">
            <a:extLst>
              <a:ext uri="{FF2B5EF4-FFF2-40B4-BE49-F238E27FC236}">
                <a16:creationId xmlns:a16="http://schemas.microsoft.com/office/drawing/2014/main" xmlns="" id="{F45D5C8D-56B7-5544-77A2-59D09C088992}"/>
              </a:ext>
            </a:extLst>
          </p:cNvPr>
          <p:cNvSpPr txBox="1"/>
          <p:nvPr/>
        </p:nvSpPr>
        <p:spPr bwMode="auto">
          <a:xfrm>
            <a:off x="2071991" y="486292"/>
            <a:ext cx="8142052" cy="1640885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6680" tIns="106680" rIns="106680" bIns="106680" spcCol="1270" anchor="ctr"/>
          <a:lstStyle/>
          <a:p>
            <a:pPr algn="ctr" defTabSz="1244600" fontAlgn="auto">
              <a:lnSpc>
                <a:spcPct val="90000"/>
              </a:lnSpc>
              <a:defRPr/>
            </a:pPr>
            <a:r>
              <a:rPr lang="es-ES" sz="2600" b="1" dirty="0">
                <a:solidFill>
                  <a:srgbClr val="002060"/>
                </a:solidFill>
                <a:latin typeface="Candara" panose="020E0502030303020204" pitchFamily="34" charset="0"/>
              </a:rPr>
              <a:t>Políticas educativas y sociales para una Europa del bien común</a:t>
            </a:r>
          </a:p>
          <a:p>
            <a:pPr algn="ctr" defTabSz="1244600" fontAlgn="auto">
              <a:lnSpc>
                <a:spcPct val="90000"/>
              </a:lnSpc>
              <a:defRPr/>
            </a:pPr>
            <a:r>
              <a:rPr lang="es-ES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/>
            </a:r>
            <a:br>
              <a:rPr lang="es-ES" sz="3200" b="1" dirty="0">
                <a:solidFill>
                  <a:srgbClr val="002060"/>
                </a:solidFill>
                <a:latin typeface="Candara" panose="020E0502030303020204" pitchFamily="34" charset="0"/>
              </a:rPr>
            </a:br>
            <a:r>
              <a:rPr lang="es-ES" sz="2200" b="1" dirty="0">
                <a:solidFill>
                  <a:srgbClr val="002060"/>
                </a:solidFill>
                <a:latin typeface="Candara" panose="020E0502030303020204" pitchFamily="34" charset="0"/>
              </a:rPr>
              <a:t>Programa Jean Monnet de la Comisión Europea </a:t>
            </a:r>
            <a:endParaRPr lang="es-ES_tradnl" sz="22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36C8639A-34A4-41DB-E713-45A45CAEC3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7" y="473681"/>
            <a:ext cx="1943100" cy="182880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0DE37D96-EF1B-3354-10B8-FBA675CA494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934" y="395654"/>
            <a:ext cx="1719364" cy="1731523"/>
          </a:xfrm>
          <a:prstGeom prst="rect">
            <a:avLst/>
          </a:prstGeom>
        </p:spPr>
      </p:pic>
      <p:sp>
        <p:nvSpPr>
          <p:cNvPr id="2" name="Rectángulo: esquinas redondeadas 4">
            <a:extLst>
              <a:ext uri="{FF2B5EF4-FFF2-40B4-BE49-F238E27FC236}">
                <a16:creationId xmlns:a16="http://schemas.microsoft.com/office/drawing/2014/main" xmlns="" id="{156D745B-0D2D-9FC5-530C-6B15C26B9574}"/>
              </a:ext>
            </a:extLst>
          </p:cNvPr>
          <p:cNvSpPr txBox="1"/>
          <p:nvPr/>
        </p:nvSpPr>
        <p:spPr bwMode="auto">
          <a:xfrm>
            <a:off x="6884377" y="6069864"/>
            <a:ext cx="2382715" cy="32398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6680" tIns="106680" rIns="106680" bIns="106680" spcCol="1270" anchor="ctr"/>
          <a:lstStyle/>
          <a:p>
            <a:pPr algn="ctr" defTabSz="12446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b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2 de abril de 2025</a:t>
            </a:r>
            <a:endParaRPr lang="es-ES_tradnl" sz="2400" b="1" dirty="0">
              <a:solidFill>
                <a:schemeClr val="accent3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138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1649" y="171211"/>
            <a:ext cx="10515600" cy="745218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Juventud NINI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772" y="1220225"/>
            <a:ext cx="90392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1472" y="2981288"/>
            <a:ext cx="99250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9201" y="2171721"/>
            <a:ext cx="42957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3772" y="4108051"/>
            <a:ext cx="65722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3649" y="5077950"/>
            <a:ext cx="97536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93856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4204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Situación laboral de los jóvenes</a:t>
            </a:r>
          </a:p>
        </p:txBody>
      </p:sp>
      <p:sp>
        <p:nvSpPr>
          <p:cNvPr id="5" name="4 Llamada de nube"/>
          <p:cNvSpPr/>
          <p:nvPr/>
        </p:nvSpPr>
        <p:spPr>
          <a:xfrm>
            <a:off x="8673820" y="2700497"/>
            <a:ext cx="3305908" cy="199761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Candara" panose="020E0502030303020204" pitchFamily="34" charset="0"/>
              </a:rPr>
              <a:t>Las heridas cicatrizan pero las cicatrices crecen con nosotros….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698778" y="1365856"/>
            <a:ext cx="92691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Candara" panose="020E0502030303020204" pitchFamily="34" charset="0"/>
                <a:cs typeface="Arial" pitchFamily="34" charset="0"/>
              </a:rPr>
              <a:t>Contexto laboral caracterizado por la flexibilidad, incertidumbre e inseguridad.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>
              <a:latin typeface="Candara" panose="020E050203030302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Candara" panose="020E0502030303020204" pitchFamily="34" charset="0"/>
                <a:cs typeface="Arial" pitchFamily="34" charset="0"/>
              </a:rPr>
              <a:t>Empleos precarios.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>
              <a:latin typeface="Candara" panose="020E050203030302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Candara" panose="020E0502030303020204" pitchFamily="34" charset="0"/>
                <a:cs typeface="Arial" pitchFamily="34" charset="0"/>
              </a:rPr>
              <a:t>Salarios bajos (</a:t>
            </a:r>
            <a:r>
              <a:rPr lang="es-ES" sz="2400" dirty="0" err="1">
                <a:latin typeface="Candara" panose="020E0502030303020204" pitchFamily="34" charset="0"/>
                <a:cs typeface="Arial" pitchFamily="34" charset="0"/>
              </a:rPr>
              <a:t>mileuristas</a:t>
            </a:r>
            <a:r>
              <a:rPr lang="es-ES" sz="2400" dirty="0">
                <a:latin typeface="Candara" panose="020E0502030303020204" pitchFamily="34" charset="0"/>
                <a:cs typeface="Arial" pitchFamily="34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>
              <a:latin typeface="Candara" panose="020E050203030302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Candara" panose="020E0502030303020204" pitchFamily="34" charset="0"/>
                <a:cs typeface="Arial" pitchFamily="34" charset="0"/>
              </a:rPr>
              <a:t>Mercado laboral hostil y temporal.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>
              <a:latin typeface="Candara" panose="020E050203030302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Candara" panose="020E0502030303020204" pitchFamily="34" charset="0"/>
                <a:cs typeface="Arial" pitchFamily="34" charset="0"/>
              </a:rPr>
              <a:t>Invisibilidad laboral de la juventud (economía sumergida).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dirty="0">
              <a:latin typeface="Candara" panose="020E0502030303020204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Candara" panose="020E0502030303020204" pitchFamily="34" charset="0"/>
                <a:cs typeface="Arial" pitchFamily="34" charset="0"/>
              </a:rPr>
              <a:t>Ausencia de políticas para los jóvenes.</a:t>
            </a:r>
            <a:endParaRPr lang="es-ES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15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6123" y="87923"/>
            <a:ext cx="10515600" cy="606669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II Plan de Garantía Juvenil Plus (2021-2027)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35269"/>
            <a:ext cx="10515600" cy="5162079"/>
          </a:xfrm>
        </p:spPr>
        <p:txBody>
          <a:bodyPr>
            <a:normAutofit/>
          </a:bodyPr>
          <a:lstStyle/>
          <a:p>
            <a:pPr algn="just"/>
            <a:r>
              <a:rPr lang="es-ES" sz="2000" b="1" dirty="0">
                <a:solidFill>
                  <a:schemeClr val="accent5"/>
                </a:solidFill>
                <a:latin typeface="Candara" panose="020E0502030303020204" pitchFamily="34" charset="0"/>
              </a:rPr>
              <a:t>OBJETIVO: </a:t>
            </a:r>
            <a:r>
              <a:rPr lang="es-ES" sz="2000" dirty="0">
                <a:latin typeface="Candara" panose="020E0502030303020204" pitchFamily="34" charset="0"/>
              </a:rPr>
              <a:t>mejorar la cualificación de las personas jóvenes para que adquieran las competencias profesionales y técnicas necesarias para acceder al mercado laboral. </a:t>
            </a:r>
          </a:p>
          <a:p>
            <a:pPr algn="just"/>
            <a:r>
              <a:rPr lang="es-ES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DIRIGIDO A: </a:t>
            </a:r>
            <a:r>
              <a:rPr lang="es-ES" sz="2000" b="0" i="0" dirty="0">
                <a:solidFill>
                  <a:srgbClr val="323232"/>
                </a:solidFill>
                <a:effectLst/>
                <a:latin typeface="Candara" panose="020E0502030303020204" pitchFamily="34" charset="0"/>
              </a:rPr>
              <a:t>personas jóvenes, con más de 16 años y menos 30 años, en búsqueda de empleo que no se encuentren estudiando o en formación, ni trabajando por cuenta propia o ajena, y quieran lograr su inserción plena en el mercado laboral.</a:t>
            </a:r>
          </a:p>
          <a:p>
            <a:pPr algn="just"/>
            <a:r>
              <a:rPr lang="es-ES" sz="2000" b="1" dirty="0">
                <a:solidFill>
                  <a:schemeClr val="accent5"/>
                </a:solidFill>
                <a:latin typeface="Candara" panose="020E0502030303020204" pitchFamily="34" charset="0"/>
              </a:rPr>
              <a:t>CUANTÍA: </a:t>
            </a:r>
            <a:r>
              <a:rPr lang="es-ES" sz="2000" dirty="0">
                <a:latin typeface="Candara" panose="020E0502030303020204" pitchFamily="34" charset="0"/>
              </a:rPr>
              <a:t>4.950 millones. </a:t>
            </a:r>
          </a:p>
          <a:p>
            <a:pPr algn="just"/>
            <a:r>
              <a:rPr lang="es-ES" sz="2000" dirty="0">
                <a:latin typeface="Candara" panose="020E0502030303020204" pitchFamily="34" charset="0"/>
              </a:rPr>
              <a:t>Herramienta fundamental para conseguir los ODS 5 y 8 de los </a:t>
            </a:r>
            <a:r>
              <a:rPr lang="es-ES" sz="2000" b="1" dirty="0">
                <a:solidFill>
                  <a:schemeClr val="accent5"/>
                </a:solidFill>
                <a:latin typeface="Candara" panose="020E0502030303020204" pitchFamily="34" charset="0"/>
              </a:rPr>
              <a:t>Objetivos de Desarrollo Sostenible de la Agenda 2030</a:t>
            </a:r>
            <a:r>
              <a:rPr lang="es-ES" sz="2000" dirty="0">
                <a:latin typeface="Candara" panose="020E0502030303020204" pitchFamily="34" charset="0"/>
              </a:rPr>
              <a:t>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629" y="3429000"/>
            <a:ext cx="9549702" cy="321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24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6861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Medidas del Plan de Garantía Juvenil Plus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85901"/>
            <a:ext cx="10515600" cy="49149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2600" dirty="0">
                <a:latin typeface="Candara" panose="020E0502030303020204" pitchFamily="34" charset="0"/>
              </a:rPr>
              <a:t>Emprendimiento para personas jóvenes afectadas por la crisis sanitaria.</a:t>
            </a:r>
          </a:p>
          <a:p>
            <a:pPr algn="just"/>
            <a:r>
              <a:rPr lang="es-ES" sz="2600" dirty="0">
                <a:latin typeface="Candara" panose="020E0502030303020204" pitchFamily="34" charset="0"/>
              </a:rPr>
              <a:t>Programa emprende con microcréditos.</a:t>
            </a:r>
          </a:p>
          <a:p>
            <a:pPr algn="just"/>
            <a:r>
              <a:rPr lang="es-ES" sz="2600" dirty="0">
                <a:latin typeface="Candara" panose="020E0502030303020204" pitchFamily="34" charset="0"/>
              </a:rPr>
              <a:t>Refuerzo para la orientación, especialmente para mujeres cuyas cargas de cuidado no resultan visibles.</a:t>
            </a:r>
          </a:p>
          <a:p>
            <a:pPr algn="just"/>
            <a:r>
              <a:rPr lang="es-ES" sz="2600" dirty="0">
                <a:latin typeface="Candara" panose="020E0502030303020204" pitchFamily="34" charset="0"/>
              </a:rPr>
              <a:t>Igualdad, conciliación y corresponsabilidad.</a:t>
            </a:r>
          </a:p>
          <a:p>
            <a:pPr algn="just"/>
            <a:r>
              <a:rPr lang="es-ES" sz="2600" dirty="0">
                <a:latin typeface="Candara" panose="020E0502030303020204" pitchFamily="34" charset="0"/>
              </a:rPr>
              <a:t>visibilizar el papel de las mujeres jóvenes en las profesiones STEM (Ciencia, Tecnología, Ingeniería y Matemáticas).</a:t>
            </a:r>
          </a:p>
          <a:p>
            <a:pPr algn="just"/>
            <a:r>
              <a:rPr lang="es-ES" sz="2600" dirty="0">
                <a:latin typeface="Candara" panose="020E0502030303020204" pitchFamily="34" charset="0"/>
              </a:rPr>
              <a:t>Favorecer la formación para responder a las necesidades del mercado laboral, prevenir el abandono escolar.</a:t>
            </a:r>
          </a:p>
          <a:p>
            <a:pPr algn="just"/>
            <a:r>
              <a:rPr lang="es-ES" sz="2600" dirty="0">
                <a:latin typeface="Candara" panose="020E0502030303020204" pitchFamily="34" charset="0"/>
              </a:rPr>
              <a:t>Acciones de empleo para personas LGTBI.</a:t>
            </a:r>
          </a:p>
          <a:p>
            <a:pPr algn="just"/>
            <a:r>
              <a:rPr lang="es-ES" sz="2600" dirty="0">
                <a:latin typeface="Candara" panose="020E0502030303020204" pitchFamily="34" charset="0"/>
              </a:rPr>
              <a:t>Regeneración de espacios rurales y urbanos en declive.</a:t>
            </a:r>
          </a:p>
          <a:p>
            <a:pPr algn="just"/>
            <a:r>
              <a:rPr lang="es-ES" sz="2600" dirty="0">
                <a:latin typeface="Candara" panose="020E0502030303020204" pitchFamily="34" charset="0"/>
              </a:rPr>
              <a:t>Talleres de alfabetización digital.</a:t>
            </a:r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029639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8209"/>
            <a:ext cx="10515600" cy="711892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</a:rPr>
              <a:t>Garantía Juvenil-Formación y Empleo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84738"/>
            <a:ext cx="10515600" cy="461993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dirty="0">
                <a:solidFill>
                  <a:schemeClr val="accent5"/>
                </a:solidFill>
                <a:latin typeface="Candara" panose="020E0502030303020204" pitchFamily="34" charset="0"/>
              </a:rPr>
              <a:t>Escuelas profesionales duales</a:t>
            </a:r>
            <a:r>
              <a:rPr lang="es-ES" dirty="0">
                <a:solidFill>
                  <a:schemeClr val="accent5"/>
                </a:solidFill>
                <a:latin typeface="Candara" panose="020E0502030303020204" pitchFamily="34" charset="0"/>
              </a:rPr>
              <a:t>: </a:t>
            </a:r>
            <a:r>
              <a:rPr lang="es-ES" dirty="0">
                <a:latin typeface="Candara" panose="020E0502030303020204" pitchFamily="34" charset="0"/>
              </a:rPr>
              <a:t>Permitirán conectar la Formación Profesional con el empleo mediante una oportunidad laboral real y remunerada en empresas y un acompañamiento personalizado de entre 12 y 18 meses de duración.</a:t>
            </a:r>
          </a:p>
          <a:p>
            <a:pPr marL="0" indent="0" algn="just">
              <a:buNone/>
            </a:pPr>
            <a:endParaRPr lang="es-ES" dirty="0">
              <a:latin typeface="Candara" panose="020E0502030303020204" pitchFamily="34" charset="0"/>
            </a:endParaRPr>
          </a:p>
          <a:p>
            <a:pPr algn="just"/>
            <a:r>
              <a:rPr lang="es-ES" b="1" dirty="0">
                <a:solidFill>
                  <a:schemeClr val="accent5"/>
                </a:solidFill>
                <a:latin typeface="Candara" panose="020E0502030303020204" pitchFamily="34" charset="0"/>
              </a:rPr>
              <a:t>Escuelas de segunda oportunidad</a:t>
            </a:r>
            <a:r>
              <a:rPr lang="es-ES" dirty="0">
                <a:solidFill>
                  <a:schemeClr val="accent5"/>
                </a:solidFill>
                <a:latin typeface="Candara" panose="020E0502030303020204" pitchFamily="34" charset="0"/>
              </a:rPr>
              <a:t>: </a:t>
            </a:r>
            <a:r>
              <a:rPr lang="es-ES" dirty="0">
                <a:latin typeface="Candara" panose="020E0502030303020204" pitchFamily="34" charset="0"/>
              </a:rPr>
              <a:t>Permitirán incrementar las oportunidades laborales de aquellas personas que abandonaron sus estudios a una edad temprana, adquiriendo formación en materias clave que permitan el acceso a la formación para obtener Certificados de Profesionalidad.</a:t>
            </a:r>
          </a:p>
          <a:p>
            <a:pPr marL="0" indent="0" algn="just">
              <a:buNone/>
            </a:pPr>
            <a:r>
              <a:rPr lang="es-ES" dirty="0">
                <a:latin typeface="Candara" panose="020E0502030303020204" pitchFamily="34" charset="0"/>
                <a:hlinkClick r:id="rId2"/>
              </a:rPr>
              <a:t>https://www.e2oespana.org/ </a:t>
            </a:r>
          </a:p>
          <a:p>
            <a:pPr marL="0" indent="0" algn="just">
              <a:buNone/>
            </a:pPr>
            <a:r>
              <a:rPr lang="es-ES" dirty="0">
                <a:latin typeface="Candara" panose="020E0502030303020204" pitchFamily="34" charset="0"/>
                <a:hlinkClick r:id="rId2"/>
              </a:rPr>
              <a:t>https://mye2o.org/quienes-somos/</a:t>
            </a:r>
            <a:r>
              <a:rPr lang="es-ES" dirty="0">
                <a:latin typeface="Candara" panose="020E0502030303020204" pitchFamily="34" charset="0"/>
              </a:rPr>
              <a:t> </a:t>
            </a:r>
          </a:p>
          <a:p>
            <a:endParaRPr lang="es-ES" dirty="0"/>
          </a:p>
        </p:txBody>
      </p:sp>
      <p:sp>
        <p:nvSpPr>
          <p:cNvPr id="4" name="Rectángulo 3"/>
          <p:cNvSpPr/>
          <p:nvPr/>
        </p:nvSpPr>
        <p:spPr>
          <a:xfrm>
            <a:off x="973015" y="5670341"/>
            <a:ext cx="10245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3"/>
              </a:rPr>
              <a:t>https://www.sepe.es/HomeSepe/encontrar-trabajo/Garantia-Juvenil/garantia-juvenil-plan-garantia-juvenil-plus-2021-2027.html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1478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9843" y="85253"/>
            <a:ext cx="10515600" cy="666088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Formación Profesional Dual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42592"/>
            <a:ext cx="10515600" cy="129247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 rtl="0">
              <a:buNone/>
            </a:pPr>
            <a:r>
              <a:rPr lang="es-ES" sz="1800" i="0" u="none" strike="noStrike" dirty="0">
                <a:solidFill>
                  <a:srgbClr val="2F2B20"/>
                </a:solidFill>
                <a:effectLst/>
                <a:latin typeface="Candara" panose="020E0502030303020204" pitchFamily="34" charset="0"/>
              </a:rPr>
              <a:t>Gran recesión económica (2008) + crisis sanitaria del coronavirus (2020) = cambios significativos en las condiciones del mercado laboral.</a:t>
            </a:r>
            <a:endParaRPr lang="es-ES" dirty="0">
              <a:effectLst/>
              <a:latin typeface="Candara" panose="020E0502030303020204" pitchFamily="34" charset="0"/>
            </a:endParaRPr>
          </a:p>
          <a:p>
            <a:pPr algn="ctr" rtl="0">
              <a:spcBef>
                <a:spcPts val="735"/>
              </a:spcBef>
              <a:buNone/>
            </a:pPr>
            <a:r>
              <a:rPr lang="es-ES" sz="1800" i="0" u="none" strike="noStrike" dirty="0">
                <a:solidFill>
                  <a:srgbClr val="2F2B20"/>
                </a:solidFill>
                <a:effectLst/>
                <a:latin typeface="Candara" panose="020E0502030303020204" pitchFamily="34" charset="0"/>
              </a:rPr>
              <a:t>SITUACIÓN DE EMPLEO INESTABLE PARA LA POBLACIÓN JOVEN: ELEVADAS TASAS DE DESEMPLEO + CONTRATACIÓN TEMPORAL (</a:t>
            </a:r>
            <a:r>
              <a:rPr lang="es-ES" sz="1800" i="0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Sanz de Miguel et al., 2022</a:t>
            </a:r>
            <a:r>
              <a:rPr lang="es-ES" sz="1800" i="0" u="none" strike="noStrike" dirty="0">
                <a:solidFill>
                  <a:srgbClr val="2F2B20"/>
                </a:solidFill>
                <a:effectLst/>
                <a:latin typeface="Candara" panose="020E0502030303020204" pitchFamily="34" charset="0"/>
              </a:rPr>
              <a:t>).</a:t>
            </a:r>
            <a:endParaRPr lang="es-ES" dirty="0"/>
          </a:p>
        </p:txBody>
      </p:sp>
      <p:sp>
        <p:nvSpPr>
          <p:cNvPr id="8" name="Flecha: hacia abajo 7">
            <a:extLst>
              <a:ext uri="{FF2B5EF4-FFF2-40B4-BE49-F238E27FC236}">
                <a16:creationId xmlns:a16="http://schemas.microsoft.com/office/drawing/2014/main" xmlns="" id="{9B5D6077-26AD-F561-22FE-72FE8A1D8FA3}"/>
              </a:ext>
            </a:extLst>
          </p:cNvPr>
          <p:cNvSpPr/>
          <p:nvPr/>
        </p:nvSpPr>
        <p:spPr>
          <a:xfrm>
            <a:off x="2501410" y="2226312"/>
            <a:ext cx="395654" cy="5784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: hacia abajo 8">
            <a:extLst>
              <a:ext uri="{FF2B5EF4-FFF2-40B4-BE49-F238E27FC236}">
                <a16:creationId xmlns:a16="http://schemas.microsoft.com/office/drawing/2014/main" xmlns="" id="{154832DE-732F-06A6-1AA3-3AADF77EFDE9}"/>
              </a:ext>
            </a:extLst>
          </p:cNvPr>
          <p:cNvSpPr/>
          <p:nvPr/>
        </p:nvSpPr>
        <p:spPr>
          <a:xfrm>
            <a:off x="8373206" y="2226313"/>
            <a:ext cx="395654" cy="57843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xmlns="" id="{E8A71D67-D77B-CC13-5CE0-C80825097E2A}"/>
              </a:ext>
            </a:extLst>
          </p:cNvPr>
          <p:cNvSpPr txBox="1">
            <a:spLocks/>
          </p:cNvSpPr>
          <p:nvPr/>
        </p:nvSpPr>
        <p:spPr>
          <a:xfrm>
            <a:off x="615460" y="2917583"/>
            <a:ext cx="4563207" cy="18082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es-ES" sz="1800" b="0" i="0" u="none" strike="noStrike" dirty="0">
                <a:solidFill>
                  <a:srgbClr val="2F2B20"/>
                </a:solidFill>
                <a:effectLst/>
                <a:latin typeface="Candara" panose="020E0502030303020204" pitchFamily="34" charset="0"/>
              </a:rPr>
              <a:t>Políticas europeas:</a:t>
            </a:r>
            <a:endParaRPr lang="es-ES" sz="1200" b="0" dirty="0">
              <a:effectLst/>
              <a:latin typeface="Candara" panose="020E0502030303020204" pitchFamily="34" charset="0"/>
            </a:endParaRPr>
          </a:p>
          <a:p>
            <a:pPr algn="ctr" rtl="0">
              <a:spcBef>
                <a:spcPts val="630"/>
              </a:spcBef>
              <a:buNone/>
            </a:pPr>
            <a:r>
              <a:rPr lang="es-ES" sz="1800" b="0" i="0" u="none" strike="noStrike" dirty="0">
                <a:solidFill>
                  <a:srgbClr val="2F2B20"/>
                </a:solidFill>
                <a:effectLst/>
                <a:latin typeface="Candara" panose="020E0502030303020204" pitchFamily="34" charset="0"/>
              </a:rPr>
              <a:t>1. </a:t>
            </a:r>
            <a:r>
              <a:rPr lang="es-ES" sz="1800" b="1" i="0" u="none" strike="noStrike" dirty="0">
                <a:solidFill>
                  <a:srgbClr val="2F2B20"/>
                </a:solidFill>
                <a:effectLst/>
                <a:latin typeface="Candara" panose="020E0502030303020204" pitchFamily="34" charset="0"/>
              </a:rPr>
              <a:t>Modelo de FPD alemán </a:t>
            </a:r>
            <a:r>
              <a:rPr lang="es-ES" sz="1800" b="0" i="0" u="none" strike="noStrike" dirty="0">
                <a:solidFill>
                  <a:srgbClr val="2F2B20"/>
                </a:solidFill>
                <a:effectLst/>
                <a:latin typeface="Candara" panose="020E0502030303020204" pitchFamily="34" charset="0"/>
              </a:rPr>
              <a:t>el más destacado en cuanto a la inserción laboral de la población joven.</a:t>
            </a:r>
            <a:endParaRPr lang="es-ES" sz="1200" b="0" dirty="0">
              <a:effectLst/>
              <a:latin typeface="Candara" panose="020E0502030303020204" pitchFamily="34" charset="0"/>
            </a:endParaRPr>
          </a:p>
          <a:p>
            <a:pPr algn="ctr" rtl="0">
              <a:spcBef>
                <a:spcPts val="630"/>
              </a:spcBef>
              <a:buNone/>
            </a:pPr>
            <a:r>
              <a:rPr lang="es-ES" sz="1800" b="0" i="0" u="none" strike="noStrike" dirty="0">
                <a:solidFill>
                  <a:srgbClr val="2F2B20"/>
                </a:solidFill>
                <a:effectLst/>
                <a:latin typeface="Candara" panose="020E0502030303020204" pitchFamily="34" charset="0"/>
              </a:rPr>
              <a:t>2. Implementación e impulso de la FPD en países comprometidos.</a:t>
            </a:r>
            <a:endParaRPr lang="es-ES" dirty="0">
              <a:latin typeface="Candara" panose="020E0502030303020204" pitchFamily="34" charset="0"/>
            </a:endParaRP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xmlns="" id="{9B46C565-853E-5860-84BA-12DF04045915}"/>
              </a:ext>
            </a:extLst>
          </p:cNvPr>
          <p:cNvSpPr txBox="1">
            <a:spLocks/>
          </p:cNvSpPr>
          <p:nvPr/>
        </p:nvSpPr>
        <p:spPr>
          <a:xfrm>
            <a:off x="5943602" y="2917583"/>
            <a:ext cx="5410197" cy="108838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  <a:buNone/>
            </a:pPr>
            <a:endParaRPr lang="es-ES" sz="1800" b="0" i="0" u="none" strike="noStrike" dirty="0">
              <a:solidFill>
                <a:srgbClr val="000000"/>
              </a:solidFill>
              <a:effectLst/>
              <a:latin typeface="Candara" panose="020E0502030303020204" pitchFamily="34" charset="0"/>
            </a:endParaRPr>
          </a:p>
          <a:p>
            <a:pPr algn="ctr" rtl="0">
              <a:spcBef>
                <a:spcPts val="0"/>
              </a:spcBef>
              <a:buNone/>
            </a:pPr>
            <a:r>
              <a:rPr lang="es-ES" sz="1800" b="0" i="0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Ley Orgánica 3/2022, de 31 de marzo, de Formación Profesional: Formación Profesional como palanca de cambio social y económico del país.</a:t>
            </a:r>
          </a:p>
          <a:p>
            <a:pPr algn="ctr" rtl="0">
              <a:buNone/>
            </a:pPr>
            <a:endParaRPr lang="es-ES" dirty="0">
              <a:latin typeface="Candara" panose="020E0502030303020204" pitchFamily="34" charset="0"/>
            </a:endParaRP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xmlns="" id="{BE2DFA58-02C2-0CD0-0975-C23F0042FE9D}"/>
              </a:ext>
            </a:extLst>
          </p:cNvPr>
          <p:cNvCxnSpPr/>
          <p:nvPr/>
        </p:nvCxnSpPr>
        <p:spPr>
          <a:xfrm>
            <a:off x="8571032" y="4234966"/>
            <a:ext cx="0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xmlns="" id="{33B528A7-47FF-88F5-ACEE-0899C58E3846}"/>
              </a:ext>
            </a:extLst>
          </p:cNvPr>
          <p:cNvCxnSpPr/>
          <p:nvPr/>
        </p:nvCxnSpPr>
        <p:spPr>
          <a:xfrm>
            <a:off x="10791091" y="4234966"/>
            <a:ext cx="0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xmlns="" id="{F375A0B3-9582-D653-C0D7-43A999C402D5}"/>
              </a:ext>
            </a:extLst>
          </p:cNvPr>
          <p:cNvCxnSpPr/>
          <p:nvPr/>
        </p:nvCxnSpPr>
        <p:spPr>
          <a:xfrm>
            <a:off x="6368563" y="4234966"/>
            <a:ext cx="0" cy="800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: esquinas superiores, una redondeada y la otra cortada 18">
            <a:extLst>
              <a:ext uri="{FF2B5EF4-FFF2-40B4-BE49-F238E27FC236}">
                <a16:creationId xmlns:a16="http://schemas.microsoft.com/office/drawing/2014/main" xmlns="" id="{12301300-0619-9A15-8F45-7E2B3F4A2403}"/>
              </a:ext>
            </a:extLst>
          </p:cNvPr>
          <p:cNvSpPr/>
          <p:nvPr/>
        </p:nvSpPr>
        <p:spPr>
          <a:xfrm>
            <a:off x="4430560" y="5264069"/>
            <a:ext cx="2453817" cy="1268616"/>
          </a:xfrm>
          <a:prstGeom prst="snip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kern="0" dirty="0">
                <a:solidFill>
                  <a:schemeClr val="tx1"/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Abandono educativo temprano (</a:t>
            </a:r>
            <a:r>
              <a:rPr lang="es-ES" sz="1800" b="0" i="0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13,6% vs. 9,6% UE)</a:t>
            </a:r>
            <a:endParaRPr lang="es-E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Rectángulo: esquinas superiores, una redondeada y la otra cortada 19">
            <a:extLst>
              <a:ext uri="{FF2B5EF4-FFF2-40B4-BE49-F238E27FC236}">
                <a16:creationId xmlns:a16="http://schemas.microsoft.com/office/drawing/2014/main" xmlns="" id="{93AE2477-168E-F841-0202-59CE65919D8C}"/>
              </a:ext>
            </a:extLst>
          </p:cNvPr>
          <p:cNvSpPr/>
          <p:nvPr/>
        </p:nvSpPr>
        <p:spPr>
          <a:xfrm>
            <a:off x="7036014" y="5264068"/>
            <a:ext cx="2453817" cy="1268617"/>
          </a:xfrm>
          <a:prstGeom prst="snip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kern="0" dirty="0">
                <a:solidFill>
                  <a:schemeClr val="tx1"/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Incrementar el nivel formativo (jóvenes NINI) (</a:t>
            </a:r>
            <a:r>
              <a:rPr lang="es-ES" sz="1800" b="0" i="0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12,3% </a:t>
            </a:r>
            <a:r>
              <a:rPr lang="es-ES" dirty="0">
                <a:solidFill>
                  <a:srgbClr val="000000"/>
                </a:solidFill>
                <a:latin typeface="Candara" panose="020E0502030303020204" pitchFamily="34" charset="0"/>
              </a:rPr>
              <a:t>vs. </a:t>
            </a:r>
            <a:r>
              <a:rPr lang="es-ES" sz="1800" b="0" i="0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11,2% UE)</a:t>
            </a:r>
            <a:endParaRPr lang="es-E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Rectángulo: esquinas superiores, una redondeada y la otra cortada 20">
            <a:extLst>
              <a:ext uri="{FF2B5EF4-FFF2-40B4-BE49-F238E27FC236}">
                <a16:creationId xmlns:a16="http://schemas.microsoft.com/office/drawing/2014/main" xmlns="" id="{FFA8B8FB-EC43-EEB0-DE22-E4ED45C0E2A5}"/>
              </a:ext>
            </a:extLst>
          </p:cNvPr>
          <p:cNvSpPr/>
          <p:nvPr/>
        </p:nvSpPr>
        <p:spPr>
          <a:xfrm>
            <a:off x="9641468" y="5264068"/>
            <a:ext cx="2453817" cy="1268617"/>
          </a:xfrm>
          <a:prstGeom prst="snip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kern="0" dirty="0">
                <a:solidFill>
                  <a:schemeClr val="tx1"/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Revertir elevadas tasas desempleo juvenil (24,9% vs. 15% UE)</a:t>
            </a:r>
            <a:endParaRPr lang="es-E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4 Rectángulo">
            <a:extLst>
              <a:ext uri="{FF2B5EF4-FFF2-40B4-BE49-F238E27FC236}">
                <a16:creationId xmlns:a16="http://schemas.microsoft.com/office/drawing/2014/main" xmlns="" id="{21B1779E-2597-2621-D7B3-0753D1BEF3BE}"/>
              </a:ext>
            </a:extLst>
          </p:cNvPr>
          <p:cNvSpPr/>
          <p:nvPr/>
        </p:nvSpPr>
        <p:spPr>
          <a:xfrm>
            <a:off x="615460" y="4992020"/>
            <a:ext cx="2857520" cy="1737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s-ES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1"/>
                </a:solidFill>
                <a:latin typeface="Candara" panose="020E0502030303020204" pitchFamily="34" charset="0"/>
              </a:rPr>
              <a:t>FP Básica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1"/>
                </a:solidFill>
                <a:latin typeface="Candara" panose="020E0502030303020204" pitchFamily="34" charset="0"/>
              </a:rPr>
              <a:t>Ciclo Formativo de Grado Medio de FP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1"/>
                </a:solidFill>
                <a:latin typeface="Candara" panose="020E0502030303020204" pitchFamily="34" charset="0"/>
              </a:rPr>
              <a:t>Ciclo Formativo de Grado Superior de FP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3" name="Flecha: hacia la izquierda 22">
            <a:extLst>
              <a:ext uri="{FF2B5EF4-FFF2-40B4-BE49-F238E27FC236}">
                <a16:creationId xmlns:a16="http://schemas.microsoft.com/office/drawing/2014/main" xmlns="" id="{FD36802B-4236-DD0E-492E-B44A4611E715}"/>
              </a:ext>
            </a:extLst>
          </p:cNvPr>
          <p:cNvSpPr/>
          <p:nvPr/>
        </p:nvSpPr>
        <p:spPr>
          <a:xfrm>
            <a:off x="3695720" y="5706314"/>
            <a:ext cx="583203" cy="309094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653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6B85EFEF-3E78-4111-3B9B-B7B2B6704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843" y="125221"/>
            <a:ext cx="10515600" cy="622125"/>
          </a:xfrm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Bibliografía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xmlns="" id="{4B1F0B4D-CCB6-D29B-C3E9-C03B6EDBD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8024"/>
            <a:ext cx="10515600" cy="551277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1900" dirty="0">
                <a:latin typeface="Candara" panose="020E0502030303020204" pitchFamily="34" charset="0"/>
              </a:rPr>
              <a:t>Cardenal de la Nuez, M.E. (2006</a:t>
            </a:r>
            <a:r>
              <a:rPr lang="es-ES" sz="1900" i="1" dirty="0">
                <a:latin typeface="Candara" panose="020E0502030303020204" pitchFamily="34" charset="0"/>
              </a:rPr>
              <a:t>). El paso a la vida adulta. Dilemas y estrategias ante el empleo flexible</a:t>
            </a:r>
            <a:r>
              <a:rPr lang="es-ES" sz="1900" dirty="0">
                <a:latin typeface="Candara" panose="020E0502030303020204" pitchFamily="34" charset="0"/>
              </a:rPr>
              <a:t>. Madrid: CIS.</a:t>
            </a:r>
          </a:p>
          <a:p>
            <a:pPr marL="0" indent="0" algn="just">
              <a:buNone/>
            </a:pPr>
            <a:r>
              <a:rPr lang="es-ES" sz="1900" dirty="0" err="1">
                <a:latin typeface="Candara" panose="020E0502030303020204" pitchFamily="34" charset="0"/>
              </a:rPr>
              <a:t>Castel</a:t>
            </a:r>
            <a:r>
              <a:rPr lang="es-ES" sz="1900" dirty="0">
                <a:latin typeface="Candara" panose="020E0502030303020204" pitchFamily="34" charset="0"/>
              </a:rPr>
              <a:t>, R. (2014). Los riesgos de exclusión social en un contexto de incertidumbre. </a:t>
            </a:r>
            <a:r>
              <a:rPr lang="es-ES" sz="1900" i="1" dirty="0">
                <a:latin typeface="Candara" panose="020E0502030303020204" pitchFamily="34" charset="0"/>
              </a:rPr>
              <a:t>Revista Internacional de Sociología</a:t>
            </a:r>
            <a:r>
              <a:rPr lang="es-ES" sz="1900" dirty="0">
                <a:latin typeface="Candara" panose="020E0502030303020204" pitchFamily="34" charset="0"/>
              </a:rPr>
              <a:t>, </a:t>
            </a:r>
            <a:r>
              <a:rPr lang="es-ES" sz="1900" i="1" dirty="0">
                <a:latin typeface="Candara" panose="020E0502030303020204" pitchFamily="34" charset="0"/>
              </a:rPr>
              <a:t>72</a:t>
            </a:r>
            <a:r>
              <a:rPr lang="es-ES" sz="1900" dirty="0">
                <a:latin typeface="Candara" panose="020E0502030303020204" pitchFamily="34" charset="0"/>
              </a:rPr>
              <a:t>(</a:t>
            </a:r>
            <a:r>
              <a:rPr lang="es-ES" sz="1900" i="1" dirty="0">
                <a:latin typeface="Candara" panose="020E0502030303020204" pitchFamily="34" charset="0"/>
              </a:rPr>
              <a:t>1</a:t>
            </a:r>
            <a:r>
              <a:rPr lang="es-ES" sz="1900" dirty="0">
                <a:latin typeface="Candara" panose="020E0502030303020204" pitchFamily="34" charset="0"/>
              </a:rPr>
              <a:t>), 15-24.</a:t>
            </a:r>
          </a:p>
          <a:p>
            <a:pPr marL="0" indent="0" algn="just">
              <a:buNone/>
            </a:pPr>
            <a:r>
              <a:rPr lang="en-GB" sz="1900" dirty="0" err="1">
                <a:latin typeface="Candara" panose="020E0502030303020204" pitchFamily="34" charset="0"/>
              </a:rPr>
              <a:t>Eurofound</a:t>
            </a:r>
            <a:r>
              <a:rPr lang="en-GB" sz="1900" dirty="0">
                <a:latin typeface="Candara" panose="020E0502030303020204" pitchFamily="34" charset="0"/>
              </a:rPr>
              <a:t> (2012). </a:t>
            </a:r>
            <a:r>
              <a:rPr lang="en-GB" sz="1900" i="1" dirty="0">
                <a:latin typeface="Candara" panose="020E0502030303020204" pitchFamily="34" charset="0"/>
              </a:rPr>
              <a:t>NEETs–Young people not in employment, education or training: Characteristics, costs and policy responses in Europe</a:t>
            </a:r>
            <a:r>
              <a:rPr lang="en-GB" sz="1900" dirty="0">
                <a:latin typeface="Candara" panose="020E0502030303020204" pitchFamily="34" charset="0"/>
              </a:rPr>
              <a:t>. Executive summary: Publications Office of the European Union.</a:t>
            </a:r>
          </a:p>
          <a:p>
            <a:pPr marL="0" indent="0" algn="just">
              <a:buNone/>
            </a:pPr>
            <a:r>
              <a:rPr lang="es-ES" sz="1900" dirty="0">
                <a:latin typeface="Candara" panose="020E0502030303020204" pitchFamily="34" charset="0"/>
              </a:rPr>
              <a:t>García-Fuentes, J. (2020). Los jóvenes NI-NI en un contexto de crisis socioeconómica: repercusiones familiares, educativas, laborales y políticas (tesis doctoral). Universidad de Granada.</a:t>
            </a:r>
          </a:p>
          <a:p>
            <a:pPr marL="0" indent="0" algn="just">
              <a:buNone/>
            </a:pPr>
            <a:r>
              <a:rPr lang="en-US" sz="1900" dirty="0">
                <a:solidFill>
                  <a:srgbClr val="000000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Homs, O. (2008). </a:t>
            </a:r>
            <a:r>
              <a:rPr lang="es-ES_tradnl" sz="1900" i="1" dirty="0">
                <a:solidFill>
                  <a:srgbClr val="000000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formación profesional en España. Hacia la sociedad del conocimiento</a:t>
            </a:r>
            <a:r>
              <a:rPr lang="es-ES_tradnl" sz="1900" dirty="0">
                <a:solidFill>
                  <a:srgbClr val="000000"/>
                </a:solidFill>
                <a:effectLst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Fundación La Caixa.</a:t>
            </a:r>
          </a:p>
          <a:p>
            <a:pPr marL="0" indent="0" algn="just">
              <a:buNone/>
            </a:pP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Jiménez Ramírez, M. y González Faraco, J.C. (2024). Choix des </a:t>
            </a:r>
            <a:r>
              <a:rPr lang="es-ES_tradnl" sz="1900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études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s-ES_tradnl" sz="1900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abandon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1900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scolaire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1900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précoce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1900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1900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l’enseignement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1900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secondaire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1900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espagnol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_tradnl" sz="1900" i="1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Revue</a:t>
            </a:r>
            <a:r>
              <a:rPr lang="es-ES_tradnl" sz="1900" i="1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1900" i="1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Internationale</a:t>
            </a:r>
            <a:r>
              <a:rPr lang="es-ES_tradnl" sz="1900" i="1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_tradnl" sz="1900" i="1" dirty="0" err="1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d’Éducation</a:t>
            </a:r>
            <a:r>
              <a:rPr lang="es-ES_tradnl" sz="1900" i="1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Sèvres</a:t>
            </a:r>
            <a:r>
              <a:rPr lang="es-ES_tradnl" sz="1900" dirty="0">
                <a:solidFill>
                  <a:srgbClr val="00000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97, 75-85. </a:t>
            </a:r>
            <a:r>
              <a:rPr lang="es-ES" sz="1800" b="0" i="0" u="none" strike="noStrike" dirty="0">
                <a:solidFill>
                  <a:srgbClr val="0077BD"/>
                </a:solidFill>
                <a:effectLst/>
                <a:latin typeface="Candara" panose="020E0502030303020204" pitchFamily="34" charset="0"/>
                <a:hlinkClick r:id="rId2"/>
              </a:rPr>
              <a:t>https://doi.org/10.4000/139bv</a:t>
            </a:r>
            <a:r>
              <a:rPr lang="es-ES" sz="1800" b="0" i="0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  </a:t>
            </a:r>
            <a:endParaRPr lang="es-ES" sz="1900" b="0" i="0" u="none" strike="noStrike" dirty="0">
              <a:solidFill>
                <a:srgbClr val="000000"/>
              </a:solidFill>
              <a:effectLst/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es-ES" sz="1900" b="0" i="0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Sanz de Miguel, P., Serra, J.A., Caballero, M., &amp; Barrientos, D. (2022). Social </a:t>
            </a:r>
            <a:r>
              <a:rPr lang="es-ES" sz="1900" b="0" i="1" u="none" strike="noStrike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partners</a:t>
            </a:r>
            <a:r>
              <a:rPr lang="es-ES" sz="1900" b="0" i="1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’ </a:t>
            </a:r>
            <a:r>
              <a:rPr lang="es-ES" sz="1900" b="0" i="1" u="none" strike="noStrike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involvement</a:t>
            </a:r>
            <a:r>
              <a:rPr lang="es-ES" sz="1900" b="0" i="1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 in dual </a:t>
            </a:r>
            <a:r>
              <a:rPr lang="es-ES" sz="1900" b="0" i="1" u="none" strike="noStrike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vocational</a:t>
            </a:r>
            <a:r>
              <a:rPr lang="es-ES" sz="1900" b="0" i="1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es-ES" sz="1900" b="0" i="1" u="none" strike="noStrike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education</a:t>
            </a:r>
            <a:r>
              <a:rPr lang="es-ES" sz="1900" b="0" i="1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 and training (VET): a </a:t>
            </a:r>
            <a:r>
              <a:rPr lang="es-ES" sz="1900" b="0" i="1" u="none" strike="noStrike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comparison</a:t>
            </a:r>
            <a:r>
              <a:rPr lang="es-ES" sz="1900" b="0" i="1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es-ES" sz="1900" b="0" i="1" u="none" strike="noStrike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of</a:t>
            </a:r>
            <a:r>
              <a:rPr lang="es-ES" sz="1900" b="0" i="1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es-ES" sz="1900" b="0" i="1" u="none" strike="noStrike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Greece</a:t>
            </a:r>
            <a:r>
              <a:rPr lang="es-ES" sz="1900" b="0" i="1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es-ES" sz="1900" b="0" i="1" u="none" strike="noStrike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Spain</a:t>
            </a:r>
            <a:r>
              <a:rPr lang="es-ES" sz="1900" b="0" i="1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es-ES" sz="1900" b="0" i="1" u="none" strike="noStrike" dirty="0" err="1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Poland</a:t>
            </a:r>
            <a:r>
              <a:rPr lang="es-ES" sz="1900" b="0" i="1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 and Portugal. INVOLVE Project</a:t>
            </a:r>
            <a:r>
              <a:rPr lang="es-ES" sz="1900" b="0" i="0" u="none" strike="noStrike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. </a:t>
            </a:r>
            <a:r>
              <a:rPr lang="es-ES" sz="1900" b="0" i="0" u="none" strike="noStrike" dirty="0">
                <a:solidFill>
                  <a:srgbClr val="0070C0"/>
                </a:solidFill>
                <a:effectLst/>
                <a:latin typeface="Candara" panose="020E0502030303020204" pitchFamily="34" charset="0"/>
              </a:rPr>
              <a:t>DOI: 10.5281/zenodo.6669891</a:t>
            </a:r>
            <a:endParaRPr lang="es-ES" sz="1900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954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Proceso">
            <a:extLst>
              <a:ext uri="{FF2B5EF4-FFF2-40B4-BE49-F238E27FC236}">
                <a16:creationId xmlns:a16="http://schemas.microsoft.com/office/drawing/2014/main" xmlns="" id="{EC6B4FCA-12AD-CB2D-6F6C-37B5E3CB1A7F}"/>
              </a:ext>
            </a:extLst>
          </p:cNvPr>
          <p:cNvSpPr/>
          <p:nvPr/>
        </p:nvSpPr>
        <p:spPr>
          <a:xfrm>
            <a:off x="3582794" y="2815054"/>
            <a:ext cx="5505974" cy="787538"/>
          </a:xfrm>
          <a:prstGeom prst="flowChartProcess">
            <a:avLst/>
          </a:prstGeom>
          <a:solidFill>
            <a:schemeClr val="bg1"/>
          </a:solidFill>
          <a:ln w="12700" cmpd="sng">
            <a:solidFill>
              <a:schemeClr val="accent5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3200" b="1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Gracias por vuestra atención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7312542-0957-538C-4227-AB516269DF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75" y="4730821"/>
            <a:ext cx="2836330" cy="1640885"/>
          </a:xfrm>
          <a:prstGeom prst="rect">
            <a:avLst/>
          </a:prstGeom>
        </p:spPr>
      </p:pic>
      <p:pic>
        <p:nvPicPr>
          <p:cNvPr id="6" name="image1.png">
            <a:extLst>
              <a:ext uri="{FF2B5EF4-FFF2-40B4-BE49-F238E27FC236}">
                <a16:creationId xmlns:a16="http://schemas.microsoft.com/office/drawing/2014/main" xmlns="" id="{67C341EB-AC15-AEDF-6926-A077601962B9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9815209" y="4808146"/>
            <a:ext cx="1867710" cy="1640885"/>
          </a:xfrm>
          <a:prstGeom prst="rect">
            <a:avLst/>
          </a:prstGeom>
          <a:ln/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F88BADE9-4DBA-1EDA-D2E2-4224CCC410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187" y="469795"/>
            <a:ext cx="8103140" cy="165738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9848BD1A-9EAC-1CCB-2CA8-13FAC2EA88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34" y="1739774"/>
            <a:ext cx="1943100" cy="18288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F6400613-7D95-6BE5-BE7B-01BC4CAA6D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8880" y="1739774"/>
            <a:ext cx="1719364" cy="1731523"/>
          </a:xfrm>
          <a:prstGeom prst="rect">
            <a:avLst/>
          </a:prstGeom>
        </p:spPr>
      </p:pic>
      <p:sp>
        <p:nvSpPr>
          <p:cNvPr id="11" name="Rectángulo: esquinas redondeadas 4">
            <a:extLst>
              <a:ext uri="{FF2B5EF4-FFF2-40B4-BE49-F238E27FC236}">
                <a16:creationId xmlns:a16="http://schemas.microsoft.com/office/drawing/2014/main" xmlns="" id="{82884154-84CE-D8BC-D4AB-5F96BECF250E}"/>
              </a:ext>
            </a:extLst>
          </p:cNvPr>
          <p:cNvSpPr txBox="1"/>
          <p:nvPr/>
        </p:nvSpPr>
        <p:spPr bwMode="auto">
          <a:xfrm>
            <a:off x="3483602" y="4286258"/>
            <a:ext cx="5704359" cy="1265005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06680" tIns="106680" rIns="106680" bIns="106680" spcCol="1270" anchor="ctr"/>
          <a:lstStyle/>
          <a:p>
            <a:pPr algn="ctr" defTabSz="12446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es-ES" b="1" dirty="0">
              <a:solidFill>
                <a:schemeClr val="accent3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algn="ctr" defTabSz="1244600" fontAlgn="auto">
              <a:lnSpc>
                <a:spcPct val="90000"/>
              </a:lnSpc>
              <a:defRPr/>
            </a:pPr>
            <a:r>
              <a:rPr lang="es-E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Prof. ª Magdalena Jiménez Ramírez (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  <a:hlinkClick r:id="rId7"/>
              </a:rPr>
              <a:t>madji@ugr.es</a:t>
            </a:r>
            <a:r>
              <a:rPr lang="es-E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)</a:t>
            </a:r>
          </a:p>
          <a:p>
            <a:pPr algn="ctr" defTabSz="1244600" fontAlgn="auto">
              <a:lnSpc>
                <a:spcPct val="90000"/>
              </a:lnSpc>
              <a:defRPr/>
            </a:pPr>
            <a:r>
              <a:rPr lang="es-E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Prof. Juan García Fuentes (</a:t>
            </a:r>
            <a:r>
              <a:rPr lang="es-ES" sz="2000" b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  <a:hlinkClick r:id="rId8"/>
              </a:rPr>
              <a:t>garciafuentesj@ugr.es</a:t>
            </a:r>
            <a:r>
              <a:rPr lang="es-ES" sz="2000" b="1" dirty="0">
                <a:solidFill>
                  <a:schemeClr val="tx1"/>
                </a:solidFill>
                <a:latin typeface="Candara" panose="020E0502030303020204" pitchFamily="34" charset="0"/>
              </a:rPr>
              <a:t>) </a:t>
            </a:r>
          </a:p>
          <a:p>
            <a:pPr algn="ctr" defTabSz="12446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2400" b="1" dirty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endParaRPr lang="es-ES_tradnl" sz="2400" b="1" dirty="0">
              <a:solidFill>
                <a:schemeClr val="accent3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62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2519" y="116733"/>
            <a:ext cx="10515600" cy="812800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Perspectivas sobre la juventud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579" y="1160607"/>
            <a:ext cx="10362209" cy="499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8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1258" y="208691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Juventud como proceso de cambio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35768"/>
            <a:ext cx="10515600" cy="4999718"/>
          </a:xfrm>
        </p:spPr>
        <p:txBody>
          <a:bodyPr/>
          <a:lstStyle/>
          <a:p>
            <a:r>
              <a:rPr lang="es-ES" sz="2400" dirty="0">
                <a:latin typeface="Candara" panose="020E0502030303020204" pitchFamily="34" charset="0"/>
              </a:rPr>
              <a:t>¿Puede estar asociada la juventud a un término uniforme?</a:t>
            </a:r>
          </a:p>
          <a:p>
            <a:r>
              <a:rPr lang="es-ES" sz="2400" dirty="0">
                <a:latin typeface="Candara" panose="020E0502030303020204" pitchFamily="34" charset="0"/>
              </a:rPr>
              <a:t>Factores que hay que tener en consideración:</a:t>
            </a:r>
          </a:p>
          <a:p>
            <a:pPr lvl="1"/>
            <a:r>
              <a:rPr lang="es-ES" dirty="0">
                <a:latin typeface="Candara" panose="020E0502030303020204" pitchFamily="34" charset="0"/>
              </a:rPr>
              <a:t>Familiares</a:t>
            </a:r>
          </a:p>
          <a:p>
            <a:pPr lvl="1"/>
            <a:r>
              <a:rPr lang="es-ES" dirty="0">
                <a:latin typeface="Candara" panose="020E0502030303020204" pitchFamily="34" charset="0"/>
              </a:rPr>
              <a:t>Educativos</a:t>
            </a:r>
          </a:p>
          <a:p>
            <a:pPr lvl="1"/>
            <a:r>
              <a:rPr lang="es-ES" dirty="0">
                <a:latin typeface="Candara" panose="020E0502030303020204" pitchFamily="34" charset="0"/>
              </a:rPr>
              <a:t>Laborales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3 Rectángulo"/>
          <p:cNvSpPr/>
          <p:nvPr/>
        </p:nvSpPr>
        <p:spPr>
          <a:xfrm>
            <a:off x="3918857" y="2271734"/>
            <a:ext cx="8004132" cy="214324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n>
                  <a:solidFill>
                    <a:schemeClr val="accent5"/>
                  </a:solidFill>
                </a:ln>
                <a:latin typeface="Candara" panose="020E0502030303020204" pitchFamily="34" charset="0"/>
              </a:rPr>
              <a:t>¿Qué está sucediendo con la JUVENTUD?</a:t>
            </a:r>
          </a:p>
          <a:p>
            <a:pPr algn="ctr"/>
            <a:endParaRPr lang="es-ES" sz="2400" b="1" dirty="0">
              <a:ln>
                <a:solidFill>
                  <a:schemeClr val="accent5"/>
                </a:solidFill>
              </a:ln>
              <a:latin typeface="Candara" panose="020E0502030303020204" pitchFamily="34" charset="0"/>
            </a:endParaRPr>
          </a:p>
          <a:p>
            <a:pPr algn="ctr"/>
            <a:r>
              <a:rPr lang="es-ES" sz="2400" dirty="0">
                <a:ln>
                  <a:solidFill>
                    <a:schemeClr val="accent5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  <a:hlinkClick r:id="rId2"/>
              </a:rPr>
              <a:t>https://www.youtube.com/watch?v=AUnmnTRSt_U&amp;t=133s</a:t>
            </a:r>
            <a:endParaRPr lang="es-ES" sz="2400" dirty="0">
              <a:ln>
                <a:solidFill>
                  <a:schemeClr val="accent5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algn="ctr"/>
            <a:r>
              <a:rPr lang="es-ES" sz="2400" dirty="0">
                <a:ln>
                  <a:solidFill>
                    <a:schemeClr val="accent5"/>
                  </a:solidFill>
                </a:ln>
                <a:solidFill>
                  <a:schemeClr val="bg1"/>
                </a:solidFill>
                <a:latin typeface="Candara" panose="020E0502030303020204" pitchFamily="34" charset="0"/>
                <a:hlinkClick r:id="rId3"/>
              </a:rPr>
              <a:t>https://www.youtube.com/watch?v=ZjDDhGYyeqo</a:t>
            </a:r>
            <a:endParaRPr lang="es-ES" sz="2400" dirty="0">
              <a:ln>
                <a:solidFill>
                  <a:schemeClr val="accent5"/>
                </a:solidFill>
              </a:ln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6" name="3 Marcador de contenido"/>
          <p:cNvSpPr txBox="1">
            <a:spLocks/>
          </p:cNvSpPr>
          <p:nvPr/>
        </p:nvSpPr>
        <p:spPr>
          <a:xfrm>
            <a:off x="5328138" y="4769793"/>
            <a:ext cx="6594851" cy="17584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lang="es-ES" i="1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s-ES" sz="27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panose="020E0502030303020204" pitchFamily="34" charset="0"/>
              </a:rPr>
              <a:t>“</a:t>
            </a:r>
            <a:r>
              <a:rPr lang="es-ES" i="1" dirty="0">
                <a:solidFill>
                  <a:srgbClr val="FF0000"/>
                </a:solidFill>
                <a:latin typeface="Candara" panose="020E0502030303020204" pitchFamily="34" charset="0"/>
              </a:rPr>
              <a:t>[…] </a:t>
            </a:r>
            <a:r>
              <a:rPr kumimoji="0" lang="es-ES" sz="27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panose="020E0502030303020204" pitchFamily="34" charset="0"/>
              </a:rPr>
              <a:t>que veo siempre es que es como muy difícil, parece que es muy difícil trabajar cuando ya te has formado…”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s-E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ndara" panose="020E0502030303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s-E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ndara" panose="020E0502030303020204" pitchFamily="34" charset="0"/>
              </a:rPr>
              <a:t>(Psicóloga, desempleada, 28 años).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s-ES" dirty="0">
                <a:solidFill>
                  <a:schemeClr val="tx1"/>
                </a:solidFill>
                <a:latin typeface="Candara" panose="020E0502030303020204" pitchFamily="34" charset="0"/>
              </a:rPr>
              <a:t>Proyecto YOUNG ADULLLT. </a:t>
            </a:r>
            <a:r>
              <a:rPr lang="es-ES" dirty="0" err="1">
                <a:solidFill>
                  <a:schemeClr val="tx1"/>
                </a:solidFill>
                <a:latin typeface="Candara" panose="020E0502030303020204" pitchFamily="34" charset="0"/>
              </a:rPr>
              <a:t>Horizon</a:t>
            </a:r>
            <a:r>
              <a:rPr lang="es-ES" dirty="0">
                <a:solidFill>
                  <a:schemeClr val="tx1"/>
                </a:solidFill>
                <a:latin typeface="Candara" panose="020E0502030303020204" pitchFamily="34" charset="0"/>
              </a:rPr>
              <a:t> 2020.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s-ES" dirty="0">
                <a:solidFill>
                  <a:schemeClr val="tx1"/>
                </a:solidFill>
                <a:latin typeface="Candara" panose="020E0502030303020204" pitchFamily="34" charset="0"/>
                <a:hlinkClick r:id="rId4"/>
              </a:rPr>
              <a:t>https://www.young-adulllt.eu/</a:t>
            </a:r>
            <a:r>
              <a:rPr lang="es-ES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s-E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ndara" panose="020E0502030303020204" pitchFamily="34" charset="0"/>
            </a:endParaRPr>
          </a:p>
        </p:txBody>
      </p:sp>
      <p:sp>
        <p:nvSpPr>
          <p:cNvPr id="7" name="4 Flecha abajo"/>
          <p:cNvSpPr/>
          <p:nvPr/>
        </p:nvSpPr>
        <p:spPr>
          <a:xfrm>
            <a:off x="11243115" y="3979377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642026" y="3862645"/>
            <a:ext cx="2767942" cy="24177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>
                <a:solidFill>
                  <a:srgbClr val="002060"/>
                </a:solidFill>
                <a:latin typeface="Candara" panose="020E0502030303020204" pitchFamily="34" charset="0"/>
              </a:rPr>
              <a:t>Influyen en el contexto y en las transiciones que realizan hacia el mundo adulto.</a:t>
            </a:r>
          </a:p>
          <a:p>
            <a:pPr algn="ctr"/>
            <a:endParaRPr lang="es-ES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algn="ctr"/>
            <a:endParaRPr lang="es-ES" b="1" dirty="0">
              <a:solidFill>
                <a:srgbClr val="00B050"/>
              </a:solidFill>
              <a:latin typeface="Candara" panose="020E0502030303020204" pitchFamily="34" charset="0"/>
            </a:endParaRPr>
          </a:p>
          <a:p>
            <a:pPr algn="ctr"/>
            <a:r>
              <a:rPr lang="es-ES" b="1" dirty="0">
                <a:solidFill>
                  <a:srgbClr val="00B050"/>
                </a:solidFill>
                <a:latin typeface="Candara" panose="020E0502030303020204" pitchFamily="34" charset="0"/>
              </a:rPr>
              <a:t>JÓVENES ADULTOS</a:t>
            </a:r>
          </a:p>
        </p:txBody>
      </p:sp>
      <p:sp>
        <p:nvSpPr>
          <p:cNvPr id="9" name="8 Flecha abajo"/>
          <p:cNvSpPr/>
          <p:nvPr/>
        </p:nvSpPr>
        <p:spPr>
          <a:xfrm>
            <a:off x="3046763" y="3036091"/>
            <a:ext cx="214314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883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Ser joven en la actualidad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577552591"/>
              </p:ext>
            </p:extLst>
          </p:nvPr>
        </p:nvGraphicFramePr>
        <p:xfrm>
          <a:off x="501566" y="279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 5"/>
          <p:cNvSpPr/>
          <p:nvPr/>
        </p:nvSpPr>
        <p:spPr>
          <a:xfrm>
            <a:off x="1012659" y="6087653"/>
            <a:ext cx="51904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Candara" panose="020E0502030303020204" pitchFamily="34" charset="0"/>
                <a:hlinkClick r:id="rId7"/>
              </a:rPr>
              <a:t>https://www.youtube.com/watch?v=0ceTksUzrwY</a:t>
            </a:r>
            <a:endParaRPr lang="es-ES" dirty="0">
              <a:latin typeface="Candara" panose="020E0502030303020204" pitchFamily="34" charset="0"/>
            </a:endParaRPr>
          </a:p>
          <a:p>
            <a:endParaRPr lang="es-ES" dirty="0"/>
          </a:p>
        </p:txBody>
      </p:sp>
      <p:sp>
        <p:nvSpPr>
          <p:cNvPr id="7" name="6 Cerrar llave"/>
          <p:cNvSpPr/>
          <p:nvPr/>
        </p:nvSpPr>
        <p:spPr>
          <a:xfrm>
            <a:off x="7761032" y="3226748"/>
            <a:ext cx="428628" cy="35004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323273" y="1301483"/>
            <a:ext cx="113053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>
                <a:latin typeface="Candara" panose="020E0502030303020204" pitchFamily="34" charset="0"/>
              </a:rPr>
              <a:t>Situación marcada por la crisis económica (</a:t>
            </a:r>
            <a:r>
              <a:rPr lang="es-ES" sz="2400" dirty="0">
                <a:hlinkClick r:id="rId8"/>
              </a:rPr>
              <a:t>https://www.youtube.com/watch?v=jeeYOGaHRis</a:t>
            </a:r>
            <a:r>
              <a:rPr lang="es-ES" sz="2400" b="1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>
              <a:latin typeface="Candara" panose="020E0502030303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chemeClr val="accent5"/>
                </a:solidFill>
                <a:latin typeface="Candara" panose="020E0502030303020204" pitchFamily="34" charset="0"/>
              </a:rPr>
              <a:t>¿Qué ha provocado este escenario?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00B050"/>
                </a:solidFill>
                <a:latin typeface="Candara" panose="020E0502030303020204" pitchFamily="34" charset="0"/>
              </a:rPr>
              <a:t>Procesos hacia el mercado laboral complicados y llenos de obstáculos hacia la emancipación.</a:t>
            </a:r>
          </a:p>
        </p:txBody>
      </p:sp>
      <p:sp>
        <p:nvSpPr>
          <p:cNvPr id="9" name="7 Rectángulo"/>
          <p:cNvSpPr/>
          <p:nvPr/>
        </p:nvSpPr>
        <p:spPr>
          <a:xfrm>
            <a:off x="8585418" y="3226748"/>
            <a:ext cx="3165847" cy="35337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s-ES" sz="2400" dirty="0">
                <a:latin typeface="Candara" panose="020E0502030303020204" pitchFamily="34" charset="0"/>
              </a:rPr>
              <a:t>Aumento del número de excluidos.</a:t>
            </a:r>
          </a:p>
          <a:p>
            <a:pPr algn="ctr"/>
            <a:endParaRPr lang="es-ES" sz="2400" dirty="0">
              <a:latin typeface="Candara" panose="020E0502030303020204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ES" sz="2400" dirty="0">
                <a:latin typeface="Candara" panose="020E0502030303020204" pitchFamily="34" charset="0"/>
              </a:rPr>
              <a:t> Aparición de nuevos grupos vulnerables.</a:t>
            </a:r>
          </a:p>
          <a:p>
            <a:pPr algn="ctr"/>
            <a:endParaRPr lang="es-ES" sz="2400" dirty="0">
              <a:latin typeface="Candara" panose="020E0502030303020204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es-ES" sz="2400" dirty="0">
                <a:latin typeface="Candara" panose="020E0502030303020204" pitchFamily="34" charset="0"/>
              </a:rPr>
              <a:t> Personas que viven en situación de riesgo.</a:t>
            </a:r>
          </a:p>
        </p:txBody>
      </p:sp>
    </p:spTree>
    <p:extLst>
      <p:ext uri="{BB962C8B-B14F-4D97-AF65-F5344CB8AC3E}">
        <p14:creationId xmlns:p14="http://schemas.microsoft.com/office/powerpoint/2010/main" val="1175399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7436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¿Qué factores son considerados de riesgo?</a:t>
            </a:r>
          </a:p>
        </p:txBody>
      </p:sp>
      <p:sp>
        <p:nvSpPr>
          <p:cNvPr id="4" name="3 Elipse"/>
          <p:cNvSpPr/>
          <p:nvPr/>
        </p:nvSpPr>
        <p:spPr>
          <a:xfrm>
            <a:off x="610044" y="1370360"/>
            <a:ext cx="242889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Candara" panose="020E0502030303020204" pitchFamily="34" charset="0"/>
              </a:rPr>
              <a:t>Las dificultades de acceso a un empleo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643306" y="1227484"/>
            <a:ext cx="2857520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Candara" panose="020E0502030303020204" pitchFamily="34" charset="0"/>
              </a:rPr>
              <a:t>Falta de empleabilidad en aquellos individuos que se quedan excluidos</a:t>
            </a:r>
          </a:p>
        </p:txBody>
      </p:sp>
      <p:sp>
        <p:nvSpPr>
          <p:cNvPr id="6" name="7 Elipse"/>
          <p:cNvSpPr/>
          <p:nvPr/>
        </p:nvSpPr>
        <p:spPr>
          <a:xfrm>
            <a:off x="5685683" y="5129921"/>
            <a:ext cx="2214578" cy="1428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Personas con diversidad funcional</a:t>
            </a:r>
          </a:p>
        </p:txBody>
      </p:sp>
      <p:sp>
        <p:nvSpPr>
          <p:cNvPr id="7" name="5 Explosión 1"/>
          <p:cNvSpPr/>
          <p:nvPr/>
        </p:nvSpPr>
        <p:spPr>
          <a:xfrm>
            <a:off x="357158" y="3143248"/>
            <a:ext cx="3071834" cy="228601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Candara" panose="020E0502030303020204" pitchFamily="34" charset="0"/>
              </a:rPr>
              <a:t>Falta de experiencia laboral</a:t>
            </a:r>
          </a:p>
        </p:txBody>
      </p:sp>
      <p:sp>
        <p:nvSpPr>
          <p:cNvPr id="8" name="6 Rectángulo redondeado"/>
          <p:cNvSpPr/>
          <p:nvPr/>
        </p:nvSpPr>
        <p:spPr>
          <a:xfrm>
            <a:off x="4114047" y="3266872"/>
            <a:ext cx="3143272" cy="575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>
                <a:latin typeface="Candara" panose="020E0502030303020204" pitchFamily="34" charset="0"/>
              </a:rPr>
              <a:t>Los problemas de la edad</a:t>
            </a:r>
            <a:endParaRPr lang="es-ES" dirty="0">
              <a:latin typeface="Candara" panose="020E0502030303020204" pitchFamily="34" charset="0"/>
            </a:endParaRPr>
          </a:p>
        </p:txBody>
      </p:sp>
      <p:sp>
        <p:nvSpPr>
          <p:cNvPr id="9" name="10 Redondear rectángulo de esquina del mismo lado"/>
          <p:cNvSpPr/>
          <p:nvPr/>
        </p:nvSpPr>
        <p:spPr>
          <a:xfrm>
            <a:off x="1142976" y="5629999"/>
            <a:ext cx="3929090" cy="857256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Candara" panose="020E0502030303020204" pitchFamily="34" charset="0"/>
              </a:rPr>
              <a:t>Contexto social de origen y las condiciones de salud</a:t>
            </a:r>
          </a:p>
        </p:txBody>
      </p:sp>
      <p:sp>
        <p:nvSpPr>
          <p:cNvPr id="10" name="8 Preparación"/>
          <p:cNvSpPr/>
          <p:nvPr/>
        </p:nvSpPr>
        <p:spPr>
          <a:xfrm>
            <a:off x="8728192" y="5070233"/>
            <a:ext cx="2857520" cy="1000108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Candara" panose="020E0502030303020204" pitchFamily="34" charset="0"/>
              </a:rPr>
              <a:t>Condiciones para acceder a una vivienda</a:t>
            </a:r>
          </a:p>
        </p:txBody>
      </p:sp>
      <p:sp>
        <p:nvSpPr>
          <p:cNvPr id="3" name="Rectángulo: esquinas superiores, una redondeada y la otra cortada 2">
            <a:extLst>
              <a:ext uri="{FF2B5EF4-FFF2-40B4-BE49-F238E27FC236}">
                <a16:creationId xmlns:a16="http://schemas.microsoft.com/office/drawing/2014/main" xmlns="" id="{3ACA8CC5-D486-0397-D952-C37265F441EF}"/>
              </a:ext>
            </a:extLst>
          </p:cNvPr>
          <p:cNvSpPr/>
          <p:nvPr/>
        </p:nvSpPr>
        <p:spPr>
          <a:xfrm>
            <a:off x="7894730" y="3479683"/>
            <a:ext cx="3535935" cy="1252904"/>
          </a:xfrm>
          <a:prstGeom prst="snip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kern="0" dirty="0"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s-ES" sz="1800" kern="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obreabundancia de mano de obra poco cualificada y una escasez de cualificaciones intermedias (Homs, 2008).</a:t>
            </a:r>
            <a:endParaRPr lang="es-ES" dirty="0">
              <a:latin typeface="Candara" panose="020E0502030303020204" pitchFamily="34" charset="0"/>
            </a:endParaRPr>
          </a:p>
        </p:txBody>
      </p:sp>
      <p:sp>
        <p:nvSpPr>
          <p:cNvPr id="11" name="Rectángulo: esquinas superiores cortadas 10">
            <a:extLst>
              <a:ext uri="{FF2B5EF4-FFF2-40B4-BE49-F238E27FC236}">
                <a16:creationId xmlns:a16="http://schemas.microsoft.com/office/drawing/2014/main" xmlns="" id="{B4D79C49-7802-D1F4-EF55-17E243C5F66C}"/>
              </a:ext>
            </a:extLst>
          </p:cNvPr>
          <p:cNvSpPr/>
          <p:nvPr/>
        </p:nvSpPr>
        <p:spPr>
          <a:xfrm>
            <a:off x="7420708" y="1403798"/>
            <a:ext cx="4248112" cy="1500199"/>
          </a:xfrm>
          <a:prstGeom prst="snip2Same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kern="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Cualificaciones del sistema productivo: combinación de personas con bajos niveles educativos versus personas con altos niveles formativos (Homs, 2008).</a:t>
            </a:r>
            <a:endParaRPr lang="es-ES" dirty="0">
              <a:latin typeface="Candara" panose="020E0502030303020204" pitchFamily="34" charset="0"/>
            </a:endParaRPr>
          </a:p>
        </p:txBody>
      </p:sp>
      <p:sp>
        <p:nvSpPr>
          <p:cNvPr id="12" name="6 Rectángulo redondeado"/>
          <p:cNvSpPr/>
          <p:nvPr/>
        </p:nvSpPr>
        <p:spPr>
          <a:xfrm>
            <a:off x="4607169" y="4157132"/>
            <a:ext cx="2136531" cy="575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Candara" panose="020E0502030303020204" pitchFamily="34" charset="0"/>
              </a:rPr>
              <a:t>Género</a:t>
            </a:r>
          </a:p>
        </p:txBody>
      </p:sp>
    </p:spTree>
    <p:extLst>
      <p:ext uri="{BB962C8B-B14F-4D97-AF65-F5344CB8AC3E}">
        <p14:creationId xmlns:p14="http://schemas.microsoft.com/office/powerpoint/2010/main" val="307693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9615" y="161586"/>
            <a:ext cx="11359662" cy="810532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>
                <a:solidFill>
                  <a:srgbClr val="002060"/>
                </a:solidFill>
                <a:latin typeface="Candara" panose="020E0502030303020204" pitchFamily="34" charset="0"/>
              </a:rPr>
              <a:t>Transiciones juveniles: ¿Qué está sucediendo con la juventud?</a:t>
            </a:r>
          </a:p>
        </p:txBody>
      </p:sp>
      <p:sp>
        <p:nvSpPr>
          <p:cNvPr id="6" name="3 Rectángulo"/>
          <p:cNvSpPr/>
          <p:nvPr/>
        </p:nvSpPr>
        <p:spPr>
          <a:xfrm>
            <a:off x="816427" y="1138491"/>
            <a:ext cx="2571768" cy="6164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Candara" panose="020E0502030303020204" pitchFamily="34" charset="0"/>
              </a:rPr>
              <a:t>ENTREVISTA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82500" y="2087655"/>
            <a:ext cx="921475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>
                <a:latin typeface="Candara" panose="020E0502030303020204" pitchFamily="34" charset="0"/>
              </a:rPr>
              <a:t>Tras la crisis económica: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5"/>
                </a:solidFill>
                <a:latin typeface="Candara" panose="020E0502030303020204" pitchFamily="34" charset="0"/>
              </a:rPr>
              <a:t>Dificultad de crear proyectos de vida futuros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chemeClr val="accent5"/>
                </a:solidFill>
                <a:latin typeface="Candara" panose="020E0502030303020204" pitchFamily="34" charset="0"/>
              </a:rPr>
              <a:t>Aumento de jóvenes en riesgo social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00B050"/>
                </a:solidFill>
                <a:latin typeface="Candara" panose="020E0502030303020204" pitchFamily="34" charset="0"/>
              </a:rPr>
              <a:t>Incremento del desempleo juvenil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00B050"/>
                </a:solidFill>
                <a:latin typeface="Candara" panose="020E0502030303020204" pitchFamily="34" charset="0"/>
              </a:rPr>
              <a:t>Trabajos precarizados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00B050"/>
                </a:solidFill>
                <a:latin typeface="Candara" panose="020E0502030303020204" pitchFamily="34" charset="0"/>
              </a:rPr>
              <a:t>Escasas garantías y oportunidades laborales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s-ES" sz="2800" dirty="0">
                <a:solidFill>
                  <a:srgbClr val="00B050"/>
                </a:solidFill>
                <a:latin typeface="Candara" panose="020E0502030303020204" pitchFamily="34" charset="0"/>
              </a:rPr>
              <a:t>Empleos inseguros, flexibles, con bajo salario</a:t>
            </a:r>
          </a:p>
        </p:txBody>
      </p:sp>
      <p:sp>
        <p:nvSpPr>
          <p:cNvPr id="9" name="4 Rectángulo"/>
          <p:cNvSpPr/>
          <p:nvPr/>
        </p:nvSpPr>
        <p:spPr>
          <a:xfrm>
            <a:off x="3082624" y="5525917"/>
            <a:ext cx="5643602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>
                <a:latin typeface="Candara" panose="020E0502030303020204" pitchFamily="34" charset="0"/>
              </a:rPr>
              <a:t>LINEALIDAD </a:t>
            </a:r>
            <a:r>
              <a:rPr lang="es-ES" sz="3200" b="1" dirty="0">
                <a:latin typeface="Candara" panose="020E0502030303020204" pitchFamily="34" charset="0"/>
              </a:rPr>
              <a:t>VS </a:t>
            </a:r>
            <a:r>
              <a:rPr lang="es-ES" sz="2000" dirty="0">
                <a:latin typeface="Candara" panose="020E0502030303020204" pitchFamily="34" charset="0"/>
              </a:rPr>
              <a:t>DESESTANDARIZADAS</a:t>
            </a:r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19079" y="1754908"/>
            <a:ext cx="2592288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596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835269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La situación frente a la crisis económica</a:t>
            </a:r>
          </a:p>
        </p:txBody>
      </p:sp>
      <p:sp>
        <p:nvSpPr>
          <p:cNvPr id="4" name="6 Llamada de nube"/>
          <p:cNvSpPr/>
          <p:nvPr/>
        </p:nvSpPr>
        <p:spPr>
          <a:xfrm>
            <a:off x="328077" y="961500"/>
            <a:ext cx="2982350" cy="154744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Candara" panose="020E0502030303020204" pitchFamily="34" charset="0"/>
              </a:rPr>
              <a:t>JÓVENES ANTES DE LA CRISIS ECONÓMICA</a:t>
            </a:r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xmlns="" id="{DE0D03D6-47EC-4D98-BD23-CC0E5EAE70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849292"/>
              </p:ext>
            </p:extLst>
          </p:nvPr>
        </p:nvGraphicFramePr>
        <p:xfrm>
          <a:off x="497057" y="1841023"/>
          <a:ext cx="11197883" cy="4206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5C24B2BB-4F72-4B07-85E1-BC11EF5CFDDE}"/>
              </a:ext>
            </a:extLst>
          </p:cNvPr>
          <p:cNvSpPr/>
          <p:nvPr/>
        </p:nvSpPr>
        <p:spPr>
          <a:xfrm>
            <a:off x="1819252" y="5040651"/>
            <a:ext cx="3232053" cy="120278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>
                <a:latin typeface="Candara" panose="020E0502030303020204" pitchFamily="34" charset="0"/>
              </a:rPr>
              <a:t>Condiciones adversas que no permiten la emancipación ni una vida independiente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F73ADC0C-5403-45CB-9593-8CD5602271F2}"/>
              </a:ext>
            </a:extLst>
          </p:cNvPr>
          <p:cNvSpPr/>
          <p:nvPr/>
        </p:nvSpPr>
        <p:spPr>
          <a:xfrm>
            <a:off x="6862141" y="5040652"/>
            <a:ext cx="3232053" cy="120278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>
                <a:latin typeface="Candara" panose="020E0502030303020204" pitchFamily="34" charset="0"/>
              </a:rPr>
              <a:t>Crisis socioeconómica ha transformado la vida de los jóvenes</a:t>
            </a:r>
          </a:p>
        </p:txBody>
      </p:sp>
    </p:spTree>
    <p:extLst>
      <p:ext uri="{BB962C8B-B14F-4D97-AF65-F5344CB8AC3E}">
        <p14:creationId xmlns:p14="http://schemas.microsoft.com/office/powerpoint/2010/main" val="50187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1356"/>
            <a:ext cx="10515600" cy="619614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Jóvenes: ¿Homogéneos o heterogéneos?</a:t>
            </a:r>
          </a:p>
        </p:txBody>
      </p:sp>
      <p:pic>
        <p:nvPicPr>
          <p:cNvPr id="4" name="Imagen 11">
            <a:extLst>
              <a:ext uri="{FF2B5EF4-FFF2-40B4-BE49-F238E27FC236}">
                <a16:creationId xmlns:a16="http://schemas.microsoft.com/office/drawing/2014/main" xmlns="" id="{014DB2D1-8107-4955-B67D-A521AE6E98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52954" y="720970"/>
            <a:ext cx="8528540" cy="5427927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A67C7BCF-FD9E-CA91-89E0-E30F21C11A6E}"/>
              </a:ext>
            </a:extLst>
          </p:cNvPr>
          <p:cNvSpPr/>
          <p:nvPr/>
        </p:nvSpPr>
        <p:spPr>
          <a:xfrm>
            <a:off x="1530362" y="6277708"/>
            <a:ext cx="5181936" cy="49080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dirty="0"/>
              <a:t>Fuente: García-Fuentes (2020).</a:t>
            </a:r>
          </a:p>
        </p:txBody>
      </p:sp>
    </p:spTree>
    <p:extLst>
      <p:ext uri="{BB962C8B-B14F-4D97-AF65-F5344CB8AC3E}">
        <p14:creationId xmlns:p14="http://schemas.microsoft.com/office/powerpoint/2010/main" val="729418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2762"/>
            <a:ext cx="10515600" cy="752475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2060"/>
                </a:solidFill>
                <a:latin typeface="Candara" panose="020E0502030303020204" pitchFamily="34" charset="0"/>
              </a:rPr>
              <a:t>¿Quiénes son?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xmlns="" id="{15890E03-1E79-4779-BABA-2078312F2E9F}"/>
              </a:ext>
            </a:extLst>
          </p:cNvPr>
          <p:cNvSpPr txBox="1">
            <a:spLocks/>
          </p:cNvSpPr>
          <p:nvPr/>
        </p:nvSpPr>
        <p:spPr>
          <a:xfrm>
            <a:off x="919119" y="1655191"/>
            <a:ext cx="10353762" cy="4093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s-ES" sz="2800" b="1" dirty="0">
                <a:solidFill>
                  <a:schemeClr val="accent6"/>
                </a:solidFill>
                <a:latin typeface="Candara" panose="020E0502030303020204" pitchFamily="34" charset="0"/>
              </a:rPr>
              <a:t>REINO UNIDO – DÉCADA DE LOS 80 (Eurofound, 2012)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es-ES" sz="2800" b="1" dirty="0">
              <a:latin typeface="Candara" panose="020E0502030303020204" pitchFamily="34" charset="0"/>
            </a:endParaRPr>
          </a:p>
          <a:p>
            <a:pPr lvl="2" algn="just"/>
            <a:r>
              <a:rPr lang="es-ES" sz="2400" dirty="0">
                <a:latin typeface="Candara" panose="020E0502030303020204" pitchFamily="34" charset="0"/>
              </a:rPr>
              <a:t>STATUS 0 //STATUS A</a:t>
            </a:r>
          </a:p>
          <a:p>
            <a:pPr lvl="2" algn="just"/>
            <a:r>
              <a:rPr lang="es-ES" sz="2400" dirty="0">
                <a:latin typeface="Candara" panose="020E0502030303020204" pitchFamily="34" charset="0"/>
              </a:rPr>
              <a:t>STATUS 1 (MATRICULADOS EN EL S. EDUCATIVO)</a:t>
            </a:r>
          </a:p>
          <a:p>
            <a:pPr lvl="2" algn="just"/>
            <a:r>
              <a:rPr lang="es-ES" sz="2400" dirty="0">
                <a:latin typeface="Candara" panose="020E0502030303020204" pitchFamily="34" charset="0"/>
              </a:rPr>
              <a:t>STATUS 2 (EN CAPACITACIÓN)</a:t>
            </a:r>
          </a:p>
          <a:p>
            <a:pPr lvl="2" algn="just"/>
            <a:r>
              <a:rPr lang="es-ES" sz="2400" dirty="0">
                <a:latin typeface="Candara" panose="020E0502030303020204" pitchFamily="34" charset="0"/>
              </a:rPr>
              <a:t>STATUS 3 (TRABAJANDO)</a:t>
            </a:r>
          </a:p>
          <a:p>
            <a:pPr lvl="2" algn="just">
              <a:buFont typeface="Arial" panose="020B0604020202020204" pitchFamily="34" charset="0"/>
              <a:buNone/>
            </a:pPr>
            <a:endParaRPr lang="es-ES" sz="2400" dirty="0">
              <a:latin typeface="Candara" panose="020E0502030303020204" pitchFamily="34" charset="0"/>
            </a:endParaRPr>
          </a:p>
          <a:p>
            <a:pPr lvl="1" algn="just"/>
            <a:r>
              <a:rPr lang="es-ES" sz="2800" b="1" dirty="0">
                <a:solidFill>
                  <a:schemeClr val="accent5"/>
                </a:solidFill>
                <a:latin typeface="Candara" panose="020E0502030303020204" pitchFamily="34" charset="0"/>
              </a:rPr>
              <a:t>ETIQUETA FINAL DE NINI O NEET (INFORME SOCIAL EXCLUSION UNIT EN 1999)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796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316</TotalTime>
  <Words>1110</Words>
  <Application>Microsoft Office PowerPoint</Application>
  <PresentationFormat>Panorámica</PresentationFormat>
  <Paragraphs>152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Candara</vt:lpstr>
      <vt:lpstr>Times New Roman</vt:lpstr>
      <vt:lpstr>Wingdings</vt:lpstr>
      <vt:lpstr>Wingdings 2</vt:lpstr>
      <vt:lpstr>Tema de Office</vt:lpstr>
      <vt:lpstr>Presentación de PowerPoint</vt:lpstr>
      <vt:lpstr>Perspectivas sobre la juventud</vt:lpstr>
      <vt:lpstr>Juventud como proceso de cambio</vt:lpstr>
      <vt:lpstr>Ser joven en la actualidad</vt:lpstr>
      <vt:lpstr>¿Qué factores son considerados de riesgo?</vt:lpstr>
      <vt:lpstr>Transiciones juveniles: ¿Qué está sucediendo con la juventud?</vt:lpstr>
      <vt:lpstr>La situación frente a la crisis económica</vt:lpstr>
      <vt:lpstr>Jóvenes: ¿Homogéneos o heterogéneos?</vt:lpstr>
      <vt:lpstr>¿Quiénes son?</vt:lpstr>
      <vt:lpstr>Juventud NINI</vt:lpstr>
      <vt:lpstr>Situación laboral de los jóvenes</vt:lpstr>
      <vt:lpstr>II Plan de Garantía Juvenil Plus (2021-2027)</vt:lpstr>
      <vt:lpstr>Medidas del Plan de Garantía Juvenil Plus</vt:lpstr>
      <vt:lpstr>Garantía Juvenil-Formación y Empleo</vt:lpstr>
      <vt:lpstr>Formación Profesional Dual</vt:lpstr>
      <vt:lpstr>Bibliografía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57</cp:revision>
  <dcterms:created xsi:type="dcterms:W3CDTF">2025-03-28T22:32:42Z</dcterms:created>
  <dcterms:modified xsi:type="dcterms:W3CDTF">2025-05-20T13:26:05Z</dcterms:modified>
</cp:coreProperties>
</file>